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5" r:id="rId3"/>
    <p:sldId id="286" r:id="rId4"/>
    <p:sldId id="287" r:id="rId5"/>
    <p:sldId id="288" r:id="rId6"/>
    <p:sldId id="289" r:id="rId7"/>
    <p:sldId id="2748" r:id="rId8"/>
    <p:sldId id="2749" r:id="rId9"/>
    <p:sldId id="2746" r:id="rId10"/>
    <p:sldId id="2747" r:id="rId11"/>
    <p:sldId id="2751" r:id="rId12"/>
    <p:sldId id="258" r:id="rId13"/>
    <p:sldId id="259" r:id="rId14"/>
    <p:sldId id="260" r:id="rId15"/>
    <p:sldId id="261" r:id="rId16"/>
    <p:sldId id="265" r:id="rId17"/>
    <p:sldId id="266" r:id="rId18"/>
    <p:sldId id="267" r:id="rId19"/>
    <p:sldId id="268" r:id="rId20"/>
    <p:sldId id="284" r:id="rId21"/>
    <p:sldId id="283" r:id="rId22"/>
    <p:sldId id="273" r:id="rId23"/>
    <p:sldId id="274" r:id="rId24"/>
    <p:sldId id="272" r:id="rId25"/>
    <p:sldId id="276" r:id="rId26"/>
    <p:sldId id="2750" r:id="rId27"/>
    <p:sldId id="2752" r:id="rId28"/>
    <p:sldId id="2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BC097-110A-41DE-9263-9A1CA5658E9F}" v="1" dt="2023-05-17T15:24:03.317"/>
  </p1510:revLst>
</p1510:revInfo>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8" d="100"/>
          <a:sy n="98" d="100"/>
        </p:scale>
        <p:origin x="78"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86EAA0-7ADD-411D-A85F-228E3EDA2CD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DC37810B-1C63-47F1-9D87-4C78A004F2B9}">
      <dgm:prSet phldrT="[Text]"/>
      <dgm:spPr/>
      <dgm:t>
        <a:bodyPr/>
        <a:lstStyle/>
        <a:p>
          <a:r>
            <a:rPr lang="en-GB" dirty="0"/>
            <a:t>NHSE/I National Team</a:t>
          </a:r>
        </a:p>
      </dgm:t>
    </dgm:pt>
    <dgm:pt modelId="{B2ADA00C-5433-4BBA-9E66-0E7BCAB53B89}" type="parTrans" cxnId="{6510F579-7D7E-4B33-B2C1-22A357A062B2}">
      <dgm:prSet/>
      <dgm:spPr/>
      <dgm:t>
        <a:bodyPr/>
        <a:lstStyle/>
        <a:p>
          <a:endParaRPr lang="en-GB"/>
        </a:p>
      </dgm:t>
    </dgm:pt>
    <dgm:pt modelId="{8F8F2EC5-FC35-473B-AC05-5DC2A0E31E95}" type="sibTrans" cxnId="{6510F579-7D7E-4B33-B2C1-22A357A062B2}">
      <dgm:prSet/>
      <dgm:spPr/>
      <dgm:t>
        <a:bodyPr/>
        <a:lstStyle/>
        <a:p>
          <a:endParaRPr lang="en-GB"/>
        </a:p>
      </dgm:t>
    </dgm:pt>
    <dgm:pt modelId="{45A794E7-F369-4A0C-819B-EFE2AA78D078}">
      <dgm:prSet phldrT="[Text]" custT="1"/>
      <dgm:spPr/>
      <dgm:t>
        <a:bodyPr/>
        <a:lstStyle/>
        <a:p>
          <a:r>
            <a:rPr lang="en-GB" sz="2500" dirty="0"/>
            <a:t>CYP </a:t>
          </a:r>
          <a:r>
            <a:rPr lang="en-GB" sz="2500" dirty="0" err="1"/>
            <a:t>PEoLC</a:t>
          </a:r>
          <a:r>
            <a:rPr lang="en-GB" sz="2500" dirty="0"/>
            <a:t> Program</a:t>
          </a:r>
        </a:p>
      </dgm:t>
    </dgm:pt>
    <dgm:pt modelId="{8F7EC2DC-6A2E-4EEA-83C0-DC4DA5F4224B}" type="parTrans" cxnId="{8A710934-5944-48CD-A4EB-254178FD2A87}">
      <dgm:prSet/>
      <dgm:spPr/>
      <dgm:t>
        <a:bodyPr/>
        <a:lstStyle/>
        <a:p>
          <a:endParaRPr lang="en-GB"/>
        </a:p>
      </dgm:t>
    </dgm:pt>
    <dgm:pt modelId="{3BB7655E-781D-433F-A399-57B435E1F8EF}" type="sibTrans" cxnId="{8A710934-5944-48CD-A4EB-254178FD2A87}">
      <dgm:prSet/>
      <dgm:spPr/>
      <dgm:t>
        <a:bodyPr/>
        <a:lstStyle/>
        <a:p>
          <a:endParaRPr lang="en-GB"/>
        </a:p>
      </dgm:t>
    </dgm:pt>
    <dgm:pt modelId="{930D3B5D-6FE6-4494-8419-83A5C1C47499}">
      <dgm:prSet phldrT="[Text]" custT="1"/>
      <dgm:spPr/>
      <dgm:t>
        <a:bodyPr/>
        <a:lstStyle/>
        <a:p>
          <a:r>
            <a:rPr lang="en-GB" sz="2000" dirty="0"/>
            <a:t>Gareth Jones (Lifetime)</a:t>
          </a:r>
        </a:p>
        <a:p>
          <a:r>
            <a:rPr lang="en-GB" sz="2000" dirty="0"/>
            <a:t>Davina Hartley (York Humber)</a:t>
          </a:r>
        </a:p>
      </dgm:t>
    </dgm:pt>
    <dgm:pt modelId="{26CD7DFB-54C2-4894-926D-69489B8FC634}" type="parTrans" cxnId="{73DB7054-0175-48FD-8D96-40D0E05ECA46}">
      <dgm:prSet/>
      <dgm:spPr/>
      <dgm:t>
        <a:bodyPr/>
        <a:lstStyle/>
        <a:p>
          <a:endParaRPr lang="en-GB"/>
        </a:p>
      </dgm:t>
    </dgm:pt>
    <dgm:pt modelId="{F7DF67F5-B9E5-4918-8CB2-A043B844200C}" type="sibTrans" cxnId="{73DB7054-0175-48FD-8D96-40D0E05ECA46}">
      <dgm:prSet/>
      <dgm:spPr/>
      <dgm:t>
        <a:bodyPr/>
        <a:lstStyle/>
        <a:p>
          <a:endParaRPr lang="en-GB"/>
        </a:p>
      </dgm:t>
    </dgm:pt>
    <dgm:pt modelId="{4581DCAE-1758-493C-A4EE-655FD2A53174}">
      <dgm:prSet phldrT="[Text]"/>
      <dgm:spPr/>
      <dgm:t>
        <a:bodyPr/>
        <a:lstStyle/>
        <a:p>
          <a:r>
            <a:rPr lang="en-GB" dirty="0"/>
            <a:t>NHSE/I Regional Team</a:t>
          </a:r>
        </a:p>
      </dgm:t>
    </dgm:pt>
    <dgm:pt modelId="{E1B0F82C-0BB3-4377-A190-AE122C62EB30}" type="parTrans" cxnId="{9C4E328F-AD67-4D4B-8AB1-707B03ECCE6E}">
      <dgm:prSet/>
      <dgm:spPr/>
      <dgm:t>
        <a:bodyPr/>
        <a:lstStyle/>
        <a:p>
          <a:endParaRPr lang="en-GB"/>
        </a:p>
      </dgm:t>
    </dgm:pt>
    <dgm:pt modelId="{D8A9F861-624F-4BF1-A6D2-2646A57ADBEF}" type="sibTrans" cxnId="{9C4E328F-AD67-4D4B-8AB1-707B03ECCE6E}">
      <dgm:prSet/>
      <dgm:spPr/>
      <dgm:t>
        <a:bodyPr/>
        <a:lstStyle/>
        <a:p>
          <a:endParaRPr lang="en-GB"/>
        </a:p>
      </dgm:t>
    </dgm:pt>
    <dgm:pt modelId="{FFE0F6DE-6EF9-464E-BB5F-161DC80D58A4}">
      <dgm:prSet phldrT="[Text]" custT="1"/>
      <dgm:spPr/>
      <dgm:t>
        <a:bodyPr/>
        <a:lstStyle/>
        <a:p>
          <a:r>
            <a:rPr lang="en-GB" sz="2500" dirty="0"/>
            <a:t>7 Strategic Clinical Networks (SCNs)  (South West, South East)</a:t>
          </a:r>
        </a:p>
      </dgm:t>
    </dgm:pt>
    <dgm:pt modelId="{70489E28-A3DD-41B3-BE51-6A7BFABCED23}" type="parTrans" cxnId="{BB396501-65FE-46F9-9EE8-6BD284EED6C9}">
      <dgm:prSet/>
      <dgm:spPr/>
      <dgm:t>
        <a:bodyPr/>
        <a:lstStyle/>
        <a:p>
          <a:endParaRPr lang="en-GB"/>
        </a:p>
      </dgm:t>
    </dgm:pt>
    <dgm:pt modelId="{842B58E1-DFC8-40C1-B1AD-1F246948B46A}" type="sibTrans" cxnId="{BB396501-65FE-46F9-9EE8-6BD284EED6C9}">
      <dgm:prSet/>
      <dgm:spPr/>
      <dgm:t>
        <a:bodyPr/>
        <a:lstStyle/>
        <a:p>
          <a:endParaRPr lang="en-GB"/>
        </a:p>
      </dgm:t>
    </dgm:pt>
    <dgm:pt modelId="{5FDCDA12-4E46-445E-8349-2ABA376CA202}">
      <dgm:prSet phldrT="[Text]" custT="1"/>
      <dgm:spPr/>
      <dgm:t>
        <a:bodyPr/>
        <a:lstStyle/>
        <a:p>
          <a:r>
            <a:rPr lang="en-GB" sz="1600" dirty="0"/>
            <a:t>Charlotte Ives (SW) Natalie Hughes (SE)</a:t>
          </a:r>
        </a:p>
        <a:p>
          <a:r>
            <a:rPr lang="en-GB" sz="1600" dirty="0"/>
            <a:t>Charlotte Mellor (SW) Anna-Karenia Anderson/Emily Harrop (SE)</a:t>
          </a:r>
        </a:p>
      </dgm:t>
    </dgm:pt>
    <dgm:pt modelId="{BEA53667-915D-43E8-9FA5-35ACB234C5A4}" type="parTrans" cxnId="{9816DD61-F3BB-4BFD-B712-55B2505D562A}">
      <dgm:prSet/>
      <dgm:spPr/>
      <dgm:t>
        <a:bodyPr/>
        <a:lstStyle/>
        <a:p>
          <a:endParaRPr lang="en-GB"/>
        </a:p>
      </dgm:t>
    </dgm:pt>
    <dgm:pt modelId="{0B77F96A-AEBF-4021-B2A5-9D41F35ADA91}" type="sibTrans" cxnId="{9816DD61-F3BB-4BFD-B712-55B2505D562A}">
      <dgm:prSet/>
      <dgm:spPr/>
      <dgm:t>
        <a:bodyPr/>
        <a:lstStyle/>
        <a:p>
          <a:endParaRPr lang="en-GB"/>
        </a:p>
      </dgm:t>
    </dgm:pt>
    <dgm:pt modelId="{891A13BE-052D-497A-A87A-F3378B7E6E2F}">
      <dgm:prSet phldrT="[Text]"/>
      <dgm:spPr/>
      <dgm:t>
        <a:bodyPr/>
        <a:lstStyle/>
        <a:p>
          <a:r>
            <a:rPr lang="en-GB" dirty="0"/>
            <a:t>Local networks</a:t>
          </a:r>
        </a:p>
      </dgm:t>
    </dgm:pt>
    <dgm:pt modelId="{CA51B4BE-877E-44CB-817C-2D99091BC5EA}" type="parTrans" cxnId="{1C1CF26D-A160-4152-9F2D-1611A5C474FF}">
      <dgm:prSet/>
      <dgm:spPr/>
      <dgm:t>
        <a:bodyPr/>
        <a:lstStyle/>
        <a:p>
          <a:endParaRPr lang="en-GB"/>
        </a:p>
      </dgm:t>
    </dgm:pt>
    <dgm:pt modelId="{F2745037-B054-4F16-B31E-0CAF297C3D7C}" type="sibTrans" cxnId="{1C1CF26D-A160-4152-9F2D-1611A5C474FF}">
      <dgm:prSet/>
      <dgm:spPr/>
      <dgm:t>
        <a:bodyPr/>
        <a:lstStyle/>
        <a:p>
          <a:endParaRPr lang="en-GB"/>
        </a:p>
      </dgm:t>
    </dgm:pt>
    <dgm:pt modelId="{A8DD8F77-C329-450C-B36C-DD3F24BD6A3E}">
      <dgm:prSet phldrT="[Text]" custT="1"/>
      <dgm:spPr/>
      <dgm:t>
        <a:bodyPr/>
        <a:lstStyle/>
        <a:p>
          <a:r>
            <a:rPr lang="en-GB" sz="2400" dirty="0"/>
            <a:t>WCYAPCN</a:t>
          </a:r>
        </a:p>
        <a:p>
          <a:r>
            <a:rPr lang="en-GB" sz="2400" dirty="0"/>
            <a:t>Pan Dorset</a:t>
          </a:r>
        </a:p>
      </dgm:t>
    </dgm:pt>
    <dgm:pt modelId="{F0F0FA2F-AEB2-41A1-AB96-9E4A45F70C53}" type="parTrans" cxnId="{AAE6C270-2B54-4ACE-9652-2B8128ABEDFF}">
      <dgm:prSet/>
      <dgm:spPr/>
      <dgm:t>
        <a:bodyPr/>
        <a:lstStyle/>
        <a:p>
          <a:endParaRPr lang="en-GB"/>
        </a:p>
      </dgm:t>
    </dgm:pt>
    <dgm:pt modelId="{520ED278-DBFC-4CDE-8087-DFC5C49B1DC1}" type="sibTrans" cxnId="{AAE6C270-2B54-4ACE-9652-2B8128ABEDFF}">
      <dgm:prSet/>
      <dgm:spPr/>
      <dgm:t>
        <a:bodyPr/>
        <a:lstStyle/>
        <a:p>
          <a:endParaRPr lang="en-GB"/>
        </a:p>
      </dgm:t>
    </dgm:pt>
    <dgm:pt modelId="{CA7838B3-019B-4850-911F-289B30D92A6B}" type="pres">
      <dgm:prSet presAssocID="{DD86EAA0-7ADD-411D-A85F-228E3EDA2CD6}" presName="Name0" presStyleCnt="0">
        <dgm:presLayoutVars>
          <dgm:dir/>
          <dgm:animLvl val="lvl"/>
          <dgm:resizeHandles val="exact"/>
        </dgm:presLayoutVars>
      </dgm:prSet>
      <dgm:spPr/>
    </dgm:pt>
    <dgm:pt modelId="{CEC255FC-3C6F-4F97-9C09-F0D549D079CA}" type="pres">
      <dgm:prSet presAssocID="{891A13BE-052D-497A-A87A-F3378B7E6E2F}" presName="boxAndChildren" presStyleCnt="0"/>
      <dgm:spPr/>
    </dgm:pt>
    <dgm:pt modelId="{82B6C111-B4A0-40F4-A1AD-594EA080AF0D}" type="pres">
      <dgm:prSet presAssocID="{891A13BE-052D-497A-A87A-F3378B7E6E2F}" presName="parentTextBox" presStyleLbl="node1" presStyleIdx="0" presStyleCnt="3"/>
      <dgm:spPr/>
    </dgm:pt>
    <dgm:pt modelId="{4A9AD451-EE4A-4951-93A1-7AF0E54F16B8}" type="pres">
      <dgm:prSet presAssocID="{891A13BE-052D-497A-A87A-F3378B7E6E2F}" presName="entireBox" presStyleLbl="node1" presStyleIdx="0" presStyleCnt="3" custScaleX="37973" custLinFactNeighborX="766" custLinFactNeighborY="3330"/>
      <dgm:spPr/>
    </dgm:pt>
    <dgm:pt modelId="{320012CF-0C80-4F53-A788-74D651BCC012}" type="pres">
      <dgm:prSet presAssocID="{891A13BE-052D-497A-A87A-F3378B7E6E2F}" presName="descendantBox" presStyleCnt="0"/>
      <dgm:spPr/>
    </dgm:pt>
    <dgm:pt modelId="{A647C8DA-F211-4BB3-9231-7F691C4F8DD1}" type="pres">
      <dgm:prSet presAssocID="{A8DD8F77-C329-450C-B36C-DD3F24BD6A3E}" presName="childTextBox" presStyleLbl="fgAccFollowNode1" presStyleIdx="0" presStyleCnt="5" custScaleX="16429" custLinFactNeighborX="0" custLinFactNeighborY="-16294">
        <dgm:presLayoutVars>
          <dgm:bulletEnabled val="1"/>
        </dgm:presLayoutVars>
      </dgm:prSet>
      <dgm:spPr/>
    </dgm:pt>
    <dgm:pt modelId="{466B99E4-B262-4AC3-B927-F0657D6F1D3C}" type="pres">
      <dgm:prSet presAssocID="{D8A9F861-624F-4BF1-A6D2-2646A57ADBEF}" presName="sp" presStyleCnt="0"/>
      <dgm:spPr/>
    </dgm:pt>
    <dgm:pt modelId="{3CD51322-B01F-4D3C-944E-264ABF5F1E4E}" type="pres">
      <dgm:prSet presAssocID="{4581DCAE-1758-493C-A4EE-655FD2A53174}" presName="arrowAndChildren" presStyleCnt="0"/>
      <dgm:spPr/>
    </dgm:pt>
    <dgm:pt modelId="{29104BB3-9D40-4FFE-BBFE-9B10745F4FB7}" type="pres">
      <dgm:prSet presAssocID="{4581DCAE-1758-493C-A4EE-655FD2A53174}" presName="parentTextArrow" presStyleLbl="node1" presStyleIdx="0" presStyleCnt="3"/>
      <dgm:spPr/>
    </dgm:pt>
    <dgm:pt modelId="{6F14EE4D-58BE-4A49-A9E5-4C1DB2D6CEAB}" type="pres">
      <dgm:prSet presAssocID="{4581DCAE-1758-493C-A4EE-655FD2A53174}" presName="arrow" presStyleLbl="node1" presStyleIdx="1" presStyleCnt="3" custLinFactNeighborY="-382"/>
      <dgm:spPr/>
    </dgm:pt>
    <dgm:pt modelId="{20E2C717-70A7-40F1-93E7-F257C20DE5C5}" type="pres">
      <dgm:prSet presAssocID="{4581DCAE-1758-493C-A4EE-655FD2A53174}" presName="descendantArrow" presStyleCnt="0"/>
      <dgm:spPr/>
    </dgm:pt>
    <dgm:pt modelId="{CDBEAF8B-F4F2-414C-AE6D-82AADFCA0618}" type="pres">
      <dgm:prSet presAssocID="{FFE0F6DE-6EF9-464E-BB5F-161DC80D58A4}" presName="childTextArrow" presStyleLbl="fgAccFollowNode1" presStyleIdx="1" presStyleCnt="5">
        <dgm:presLayoutVars>
          <dgm:bulletEnabled val="1"/>
        </dgm:presLayoutVars>
      </dgm:prSet>
      <dgm:spPr/>
    </dgm:pt>
    <dgm:pt modelId="{77101EE7-72DF-4D09-B558-E959578C0459}" type="pres">
      <dgm:prSet presAssocID="{5FDCDA12-4E46-445E-8349-2ABA376CA202}" presName="childTextArrow" presStyleLbl="fgAccFollowNode1" presStyleIdx="2" presStyleCnt="5">
        <dgm:presLayoutVars>
          <dgm:bulletEnabled val="1"/>
        </dgm:presLayoutVars>
      </dgm:prSet>
      <dgm:spPr/>
    </dgm:pt>
    <dgm:pt modelId="{4081BC41-6A3A-4184-8BFB-178A0B539ED0}" type="pres">
      <dgm:prSet presAssocID="{8F8F2EC5-FC35-473B-AC05-5DC2A0E31E95}" presName="sp" presStyleCnt="0"/>
      <dgm:spPr/>
    </dgm:pt>
    <dgm:pt modelId="{ABF1EC6D-FD43-4210-B888-8D8038097910}" type="pres">
      <dgm:prSet presAssocID="{DC37810B-1C63-47F1-9D87-4C78A004F2B9}" presName="arrowAndChildren" presStyleCnt="0"/>
      <dgm:spPr/>
    </dgm:pt>
    <dgm:pt modelId="{36AB6E26-2BAE-4E1E-B0EC-28C5964D1C11}" type="pres">
      <dgm:prSet presAssocID="{DC37810B-1C63-47F1-9D87-4C78A004F2B9}" presName="parentTextArrow" presStyleLbl="node1" presStyleIdx="1" presStyleCnt="3"/>
      <dgm:spPr/>
    </dgm:pt>
    <dgm:pt modelId="{7A85698C-FB06-4E14-AAD8-4586BB7500E0}" type="pres">
      <dgm:prSet presAssocID="{DC37810B-1C63-47F1-9D87-4C78A004F2B9}" presName="arrow" presStyleLbl="node1" presStyleIdx="2" presStyleCnt="3"/>
      <dgm:spPr/>
    </dgm:pt>
    <dgm:pt modelId="{F171781A-1C5A-4545-9E75-5BC17FF97E0A}" type="pres">
      <dgm:prSet presAssocID="{DC37810B-1C63-47F1-9D87-4C78A004F2B9}" presName="descendantArrow" presStyleCnt="0"/>
      <dgm:spPr/>
    </dgm:pt>
    <dgm:pt modelId="{561D29A9-B3D9-4DB3-902D-C84389ED40A8}" type="pres">
      <dgm:prSet presAssocID="{45A794E7-F369-4A0C-819B-EFE2AA78D078}" presName="childTextArrow" presStyleLbl="fgAccFollowNode1" presStyleIdx="3" presStyleCnt="5">
        <dgm:presLayoutVars>
          <dgm:bulletEnabled val="1"/>
        </dgm:presLayoutVars>
      </dgm:prSet>
      <dgm:spPr/>
    </dgm:pt>
    <dgm:pt modelId="{E3CAAD12-DD02-4AA4-8AAE-0F238E544233}" type="pres">
      <dgm:prSet presAssocID="{930D3B5D-6FE6-4494-8419-83A5C1C47499}" presName="childTextArrow" presStyleLbl="fgAccFollowNode1" presStyleIdx="4" presStyleCnt="5">
        <dgm:presLayoutVars>
          <dgm:bulletEnabled val="1"/>
        </dgm:presLayoutVars>
      </dgm:prSet>
      <dgm:spPr/>
    </dgm:pt>
  </dgm:ptLst>
  <dgm:cxnLst>
    <dgm:cxn modelId="{BB396501-65FE-46F9-9EE8-6BD284EED6C9}" srcId="{4581DCAE-1758-493C-A4EE-655FD2A53174}" destId="{FFE0F6DE-6EF9-464E-BB5F-161DC80D58A4}" srcOrd="0" destOrd="0" parTransId="{70489E28-A3DD-41B3-BE51-6A7BFABCED23}" sibTransId="{842B58E1-DFC8-40C1-B1AD-1F246948B46A}"/>
    <dgm:cxn modelId="{8A710934-5944-48CD-A4EB-254178FD2A87}" srcId="{DC37810B-1C63-47F1-9D87-4C78A004F2B9}" destId="{45A794E7-F369-4A0C-819B-EFE2AA78D078}" srcOrd="0" destOrd="0" parTransId="{8F7EC2DC-6A2E-4EEA-83C0-DC4DA5F4224B}" sibTransId="{3BB7655E-781D-433F-A399-57B435E1F8EF}"/>
    <dgm:cxn modelId="{190A5D35-BC26-4B74-B92C-CB589B6EA50E}" type="presOf" srcId="{45A794E7-F369-4A0C-819B-EFE2AA78D078}" destId="{561D29A9-B3D9-4DB3-902D-C84389ED40A8}" srcOrd="0" destOrd="0" presId="urn:microsoft.com/office/officeart/2005/8/layout/process4"/>
    <dgm:cxn modelId="{9816DD61-F3BB-4BFD-B712-55B2505D562A}" srcId="{4581DCAE-1758-493C-A4EE-655FD2A53174}" destId="{5FDCDA12-4E46-445E-8349-2ABA376CA202}" srcOrd="1" destOrd="0" parTransId="{BEA53667-915D-43E8-9FA5-35ACB234C5A4}" sibTransId="{0B77F96A-AEBF-4021-B2A5-9D41F35ADA91}"/>
    <dgm:cxn modelId="{1C1CF26D-A160-4152-9F2D-1611A5C474FF}" srcId="{DD86EAA0-7ADD-411D-A85F-228E3EDA2CD6}" destId="{891A13BE-052D-497A-A87A-F3378B7E6E2F}" srcOrd="2" destOrd="0" parTransId="{CA51B4BE-877E-44CB-817C-2D99091BC5EA}" sibTransId="{F2745037-B054-4F16-B31E-0CAF297C3D7C}"/>
    <dgm:cxn modelId="{95796570-9B2E-4661-8C70-D606DDB3DCBE}" type="presOf" srcId="{930D3B5D-6FE6-4494-8419-83A5C1C47499}" destId="{E3CAAD12-DD02-4AA4-8AAE-0F238E544233}" srcOrd="0" destOrd="0" presId="urn:microsoft.com/office/officeart/2005/8/layout/process4"/>
    <dgm:cxn modelId="{AAE6C270-2B54-4ACE-9652-2B8128ABEDFF}" srcId="{891A13BE-052D-497A-A87A-F3378B7E6E2F}" destId="{A8DD8F77-C329-450C-B36C-DD3F24BD6A3E}" srcOrd="0" destOrd="0" parTransId="{F0F0FA2F-AEB2-41A1-AB96-9E4A45F70C53}" sibTransId="{520ED278-DBFC-4CDE-8087-DFC5C49B1DC1}"/>
    <dgm:cxn modelId="{73DB7054-0175-48FD-8D96-40D0E05ECA46}" srcId="{DC37810B-1C63-47F1-9D87-4C78A004F2B9}" destId="{930D3B5D-6FE6-4494-8419-83A5C1C47499}" srcOrd="1" destOrd="0" parTransId="{26CD7DFB-54C2-4894-926D-69489B8FC634}" sibTransId="{F7DF67F5-B9E5-4918-8CB2-A043B844200C}"/>
    <dgm:cxn modelId="{213C8576-55DD-466A-B596-EF4E46F09EF1}" type="presOf" srcId="{4581DCAE-1758-493C-A4EE-655FD2A53174}" destId="{6F14EE4D-58BE-4A49-A9E5-4C1DB2D6CEAB}" srcOrd="1" destOrd="0" presId="urn:microsoft.com/office/officeart/2005/8/layout/process4"/>
    <dgm:cxn modelId="{6510F579-7D7E-4B33-B2C1-22A357A062B2}" srcId="{DD86EAA0-7ADD-411D-A85F-228E3EDA2CD6}" destId="{DC37810B-1C63-47F1-9D87-4C78A004F2B9}" srcOrd="0" destOrd="0" parTransId="{B2ADA00C-5433-4BBA-9E66-0E7BCAB53B89}" sibTransId="{8F8F2EC5-FC35-473B-AC05-5DC2A0E31E95}"/>
    <dgm:cxn modelId="{AB47F286-CDE6-44A2-A712-FC3C1F046592}" type="presOf" srcId="{4581DCAE-1758-493C-A4EE-655FD2A53174}" destId="{29104BB3-9D40-4FFE-BBFE-9B10745F4FB7}" srcOrd="0" destOrd="0" presId="urn:microsoft.com/office/officeart/2005/8/layout/process4"/>
    <dgm:cxn modelId="{9C4E328F-AD67-4D4B-8AB1-707B03ECCE6E}" srcId="{DD86EAA0-7ADD-411D-A85F-228E3EDA2CD6}" destId="{4581DCAE-1758-493C-A4EE-655FD2A53174}" srcOrd="1" destOrd="0" parTransId="{E1B0F82C-0BB3-4377-A190-AE122C62EB30}" sibTransId="{D8A9F861-624F-4BF1-A6D2-2646A57ADBEF}"/>
    <dgm:cxn modelId="{889C6D94-FC17-4113-BC84-813C13192E4C}" type="presOf" srcId="{891A13BE-052D-497A-A87A-F3378B7E6E2F}" destId="{4A9AD451-EE4A-4951-93A1-7AF0E54F16B8}" srcOrd="1" destOrd="0" presId="urn:microsoft.com/office/officeart/2005/8/layout/process4"/>
    <dgm:cxn modelId="{BB032CA7-F3D8-4E59-A869-93F739998E51}" type="presOf" srcId="{DD86EAA0-7ADD-411D-A85F-228E3EDA2CD6}" destId="{CA7838B3-019B-4850-911F-289B30D92A6B}" srcOrd="0" destOrd="0" presId="urn:microsoft.com/office/officeart/2005/8/layout/process4"/>
    <dgm:cxn modelId="{4D0EDCCD-DAC0-4AA3-910A-D9D1D79E8690}" type="presOf" srcId="{DC37810B-1C63-47F1-9D87-4C78A004F2B9}" destId="{7A85698C-FB06-4E14-AAD8-4586BB7500E0}" srcOrd="1" destOrd="0" presId="urn:microsoft.com/office/officeart/2005/8/layout/process4"/>
    <dgm:cxn modelId="{D49DF4D6-CAFF-4DDC-A051-5982487E7B1B}" type="presOf" srcId="{FFE0F6DE-6EF9-464E-BB5F-161DC80D58A4}" destId="{CDBEAF8B-F4F2-414C-AE6D-82AADFCA0618}" srcOrd="0" destOrd="0" presId="urn:microsoft.com/office/officeart/2005/8/layout/process4"/>
    <dgm:cxn modelId="{5E195BE9-6C3F-4659-91B5-E2FA2C4B37F9}" type="presOf" srcId="{DC37810B-1C63-47F1-9D87-4C78A004F2B9}" destId="{36AB6E26-2BAE-4E1E-B0EC-28C5964D1C11}" srcOrd="0" destOrd="0" presId="urn:microsoft.com/office/officeart/2005/8/layout/process4"/>
    <dgm:cxn modelId="{02F8C0E9-8437-4070-BB65-6CE2DB91A878}" type="presOf" srcId="{A8DD8F77-C329-450C-B36C-DD3F24BD6A3E}" destId="{A647C8DA-F211-4BB3-9231-7F691C4F8DD1}" srcOrd="0" destOrd="0" presId="urn:microsoft.com/office/officeart/2005/8/layout/process4"/>
    <dgm:cxn modelId="{006174ED-CF61-47EC-BABF-2BBFD7968BFB}" type="presOf" srcId="{5FDCDA12-4E46-445E-8349-2ABA376CA202}" destId="{77101EE7-72DF-4D09-B558-E959578C0459}" srcOrd="0" destOrd="0" presId="urn:microsoft.com/office/officeart/2005/8/layout/process4"/>
    <dgm:cxn modelId="{63B808F8-F0BD-4DB6-9583-EE38BD0AEA5E}" type="presOf" srcId="{891A13BE-052D-497A-A87A-F3378B7E6E2F}" destId="{82B6C111-B4A0-40F4-A1AD-594EA080AF0D}" srcOrd="0" destOrd="0" presId="urn:microsoft.com/office/officeart/2005/8/layout/process4"/>
    <dgm:cxn modelId="{56663931-90D4-4854-BC04-248F24C7AE9E}" type="presParOf" srcId="{CA7838B3-019B-4850-911F-289B30D92A6B}" destId="{CEC255FC-3C6F-4F97-9C09-F0D549D079CA}" srcOrd="0" destOrd="0" presId="urn:microsoft.com/office/officeart/2005/8/layout/process4"/>
    <dgm:cxn modelId="{CD6E106B-1291-4BBD-BCB1-407CB823F695}" type="presParOf" srcId="{CEC255FC-3C6F-4F97-9C09-F0D549D079CA}" destId="{82B6C111-B4A0-40F4-A1AD-594EA080AF0D}" srcOrd="0" destOrd="0" presId="urn:microsoft.com/office/officeart/2005/8/layout/process4"/>
    <dgm:cxn modelId="{5BEF70F5-1D89-40F6-A6AC-F262B0A0B4E0}" type="presParOf" srcId="{CEC255FC-3C6F-4F97-9C09-F0D549D079CA}" destId="{4A9AD451-EE4A-4951-93A1-7AF0E54F16B8}" srcOrd="1" destOrd="0" presId="urn:microsoft.com/office/officeart/2005/8/layout/process4"/>
    <dgm:cxn modelId="{D5B8BB07-20E3-44FB-AAA6-CD877010F6CE}" type="presParOf" srcId="{CEC255FC-3C6F-4F97-9C09-F0D549D079CA}" destId="{320012CF-0C80-4F53-A788-74D651BCC012}" srcOrd="2" destOrd="0" presId="urn:microsoft.com/office/officeart/2005/8/layout/process4"/>
    <dgm:cxn modelId="{2AF5279B-68E3-4A10-958F-96DE686845E0}" type="presParOf" srcId="{320012CF-0C80-4F53-A788-74D651BCC012}" destId="{A647C8DA-F211-4BB3-9231-7F691C4F8DD1}" srcOrd="0" destOrd="0" presId="urn:microsoft.com/office/officeart/2005/8/layout/process4"/>
    <dgm:cxn modelId="{A7116BC0-2A1B-4A92-A0EF-2887727A2A77}" type="presParOf" srcId="{CA7838B3-019B-4850-911F-289B30D92A6B}" destId="{466B99E4-B262-4AC3-B927-F0657D6F1D3C}" srcOrd="1" destOrd="0" presId="urn:microsoft.com/office/officeart/2005/8/layout/process4"/>
    <dgm:cxn modelId="{81B2F944-D6D7-45B9-94CD-BAF4AC108F05}" type="presParOf" srcId="{CA7838B3-019B-4850-911F-289B30D92A6B}" destId="{3CD51322-B01F-4D3C-944E-264ABF5F1E4E}" srcOrd="2" destOrd="0" presId="urn:microsoft.com/office/officeart/2005/8/layout/process4"/>
    <dgm:cxn modelId="{90194BFE-928B-4729-83C3-8256FC4DF332}" type="presParOf" srcId="{3CD51322-B01F-4D3C-944E-264ABF5F1E4E}" destId="{29104BB3-9D40-4FFE-BBFE-9B10745F4FB7}" srcOrd="0" destOrd="0" presId="urn:microsoft.com/office/officeart/2005/8/layout/process4"/>
    <dgm:cxn modelId="{98BAD81C-27C9-4FA8-9F4A-C6C38108F5EC}" type="presParOf" srcId="{3CD51322-B01F-4D3C-944E-264ABF5F1E4E}" destId="{6F14EE4D-58BE-4A49-A9E5-4C1DB2D6CEAB}" srcOrd="1" destOrd="0" presId="urn:microsoft.com/office/officeart/2005/8/layout/process4"/>
    <dgm:cxn modelId="{35201056-6677-49BB-9CD7-A6F667463CEF}" type="presParOf" srcId="{3CD51322-B01F-4D3C-944E-264ABF5F1E4E}" destId="{20E2C717-70A7-40F1-93E7-F257C20DE5C5}" srcOrd="2" destOrd="0" presId="urn:microsoft.com/office/officeart/2005/8/layout/process4"/>
    <dgm:cxn modelId="{4FE11017-DC53-4649-848D-730629360D1E}" type="presParOf" srcId="{20E2C717-70A7-40F1-93E7-F257C20DE5C5}" destId="{CDBEAF8B-F4F2-414C-AE6D-82AADFCA0618}" srcOrd="0" destOrd="0" presId="urn:microsoft.com/office/officeart/2005/8/layout/process4"/>
    <dgm:cxn modelId="{2EE73BE3-E1F5-4B21-B40D-B9E80BD406CB}" type="presParOf" srcId="{20E2C717-70A7-40F1-93E7-F257C20DE5C5}" destId="{77101EE7-72DF-4D09-B558-E959578C0459}" srcOrd="1" destOrd="0" presId="urn:microsoft.com/office/officeart/2005/8/layout/process4"/>
    <dgm:cxn modelId="{E584F6DC-6856-49D2-9E73-513F7B1721CC}" type="presParOf" srcId="{CA7838B3-019B-4850-911F-289B30D92A6B}" destId="{4081BC41-6A3A-4184-8BFB-178A0B539ED0}" srcOrd="3" destOrd="0" presId="urn:microsoft.com/office/officeart/2005/8/layout/process4"/>
    <dgm:cxn modelId="{24844A2A-9A6E-44C0-9BEE-1863DD51AF59}" type="presParOf" srcId="{CA7838B3-019B-4850-911F-289B30D92A6B}" destId="{ABF1EC6D-FD43-4210-B888-8D8038097910}" srcOrd="4" destOrd="0" presId="urn:microsoft.com/office/officeart/2005/8/layout/process4"/>
    <dgm:cxn modelId="{381B3973-72EE-4EAA-BE0E-F11006F1A6D6}" type="presParOf" srcId="{ABF1EC6D-FD43-4210-B888-8D8038097910}" destId="{36AB6E26-2BAE-4E1E-B0EC-28C5964D1C11}" srcOrd="0" destOrd="0" presId="urn:microsoft.com/office/officeart/2005/8/layout/process4"/>
    <dgm:cxn modelId="{D509BBE8-D155-4C94-B6EB-50CE46588D24}" type="presParOf" srcId="{ABF1EC6D-FD43-4210-B888-8D8038097910}" destId="{7A85698C-FB06-4E14-AAD8-4586BB7500E0}" srcOrd="1" destOrd="0" presId="urn:microsoft.com/office/officeart/2005/8/layout/process4"/>
    <dgm:cxn modelId="{0FC5C360-B660-4CCF-922B-69E504EAB637}" type="presParOf" srcId="{ABF1EC6D-FD43-4210-B888-8D8038097910}" destId="{F171781A-1C5A-4545-9E75-5BC17FF97E0A}" srcOrd="2" destOrd="0" presId="urn:microsoft.com/office/officeart/2005/8/layout/process4"/>
    <dgm:cxn modelId="{AD11EDDC-928C-455F-A117-74ADA1B2735E}" type="presParOf" srcId="{F171781A-1C5A-4545-9E75-5BC17FF97E0A}" destId="{561D29A9-B3D9-4DB3-902D-C84389ED40A8}" srcOrd="0" destOrd="0" presId="urn:microsoft.com/office/officeart/2005/8/layout/process4"/>
    <dgm:cxn modelId="{4AF0EE7A-8F22-487D-B687-EE481D301EA6}" type="presParOf" srcId="{F171781A-1C5A-4545-9E75-5BC17FF97E0A}" destId="{E3CAAD12-DD02-4AA4-8AAE-0F238E54423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AD451-EE4A-4951-93A1-7AF0E54F16B8}">
      <dsp:nvSpPr>
        <dsp:cNvPr id="0" name=""/>
        <dsp:cNvSpPr/>
      </dsp:nvSpPr>
      <dsp:spPr>
        <a:xfrm>
          <a:off x="3696972" y="4941748"/>
          <a:ext cx="4417475" cy="1621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dirty="0"/>
            <a:t>Local networks</a:t>
          </a:r>
        </a:p>
      </dsp:txBody>
      <dsp:txXfrm>
        <a:off x="3696972" y="4941748"/>
        <a:ext cx="4417475" cy="875670"/>
      </dsp:txXfrm>
    </dsp:sp>
    <dsp:sp modelId="{A647C8DA-F211-4BB3-9231-7F691C4F8DD1}">
      <dsp:nvSpPr>
        <dsp:cNvPr id="0" name=""/>
        <dsp:cNvSpPr/>
      </dsp:nvSpPr>
      <dsp:spPr>
        <a:xfrm>
          <a:off x="4860990" y="5662282"/>
          <a:ext cx="1911218" cy="7459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a:t>WCYAPCN</a:t>
          </a:r>
        </a:p>
        <a:p>
          <a:pPr marL="0" lvl="0" indent="0" algn="ctr" defTabSz="1066800">
            <a:lnSpc>
              <a:spcPct val="90000"/>
            </a:lnSpc>
            <a:spcBef>
              <a:spcPct val="0"/>
            </a:spcBef>
            <a:spcAft>
              <a:spcPct val="35000"/>
            </a:spcAft>
            <a:buNone/>
          </a:pPr>
          <a:r>
            <a:rPr lang="en-GB" sz="2400" kern="1200" dirty="0"/>
            <a:t>Pan Dorset</a:t>
          </a:r>
        </a:p>
      </dsp:txBody>
      <dsp:txXfrm>
        <a:off x="4860990" y="5662282"/>
        <a:ext cx="1911218" cy="745941"/>
      </dsp:txXfrm>
    </dsp:sp>
    <dsp:sp modelId="{6F14EE4D-58BE-4A49-A9E5-4C1DB2D6CEAB}">
      <dsp:nvSpPr>
        <dsp:cNvPr id="0" name=""/>
        <dsp:cNvSpPr/>
      </dsp:nvSpPr>
      <dsp:spPr>
        <a:xfrm rot="10800000">
          <a:off x="0" y="2461347"/>
          <a:ext cx="11633200" cy="249403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dirty="0"/>
            <a:t>NHSE/I Regional Team</a:t>
          </a:r>
        </a:p>
      </dsp:txBody>
      <dsp:txXfrm rot="-10800000">
        <a:off x="0" y="2461347"/>
        <a:ext cx="11633200" cy="875407"/>
      </dsp:txXfrm>
    </dsp:sp>
    <dsp:sp modelId="{CDBEAF8B-F4F2-414C-AE6D-82AADFCA0618}">
      <dsp:nvSpPr>
        <dsp:cNvPr id="0" name=""/>
        <dsp:cNvSpPr/>
      </dsp:nvSpPr>
      <dsp:spPr>
        <a:xfrm>
          <a:off x="0" y="3346281"/>
          <a:ext cx="5816600" cy="7457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7 Strategic Clinical Networks (SCNs)  (South West, South East)</a:t>
          </a:r>
        </a:p>
      </dsp:txBody>
      <dsp:txXfrm>
        <a:off x="0" y="3346281"/>
        <a:ext cx="5816600" cy="745717"/>
      </dsp:txXfrm>
    </dsp:sp>
    <dsp:sp modelId="{77101EE7-72DF-4D09-B558-E959578C0459}">
      <dsp:nvSpPr>
        <dsp:cNvPr id="0" name=""/>
        <dsp:cNvSpPr/>
      </dsp:nvSpPr>
      <dsp:spPr>
        <a:xfrm>
          <a:off x="5816600" y="3346281"/>
          <a:ext cx="5816600" cy="7457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dirty="0"/>
            <a:t>Charlotte Ives (SW) Natalie Hughes (SE)</a:t>
          </a:r>
        </a:p>
        <a:p>
          <a:pPr marL="0" lvl="0" indent="0" algn="ctr" defTabSz="711200">
            <a:lnSpc>
              <a:spcPct val="90000"/>
            </a:lnSpc>
            <a:spcBef>
              <a:spcPct val="0"/>
            </a:spcBef>
            <a:spcAft>
              <a:spcPct val="35000"/>
            </a:spcAft>
            <a:buNone/>
          </a:pPr>
          <a:r>
            <a:rPr lang="en-GB" sz="1600" kern="1200" dirty="0"/>
            <a:t>Charlotte Mellor (SW) Anna-Karenia Anderson/Emily Harrop (SE)</a:t>
          </a:r>
        </a:p>
      </dsp:txBody>
      <dsp:txXfrm>
        <a:off x="5816600" y="3346281"/>
        <a:ext cx="5816600" cy="745717"/>
      </dsp:txXfrm>
    </dsp:sp>
    <dsp:sp modelId="{7A85698C-FB06-4E14-AAD8-4586BB7500E0}">
      <dsp:nvSpPr>
        <dsp:cNvPr id="0" name=""/>
        <dsp:cNvSpPr/>
      </dsp:nvSpPr>
      <dsp:spPr>
        <a:xfrm rot="10800000">
          <a:off x="0" y="1160"/>
          <a:ext cx="11633200" cy="249403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dirty="0"/>
            <a:t>NHSE/I National Team</a:t>
          </a:r>
        </a:p>
      </dsp:txBody>
      <dsp:txXfrm rot="-10800000">
        <a:off x="0" y="1160"/>
        <a:ext cx="11633200" cy="875407"/>
      </dsp:txXfrm>
    </dsp:sp>
    <dsp:sp modelId="{561D29A9-B3D9-4DB3-902D-C84389ED40A8}">
      <dsp:nvSpPr>
        <dsp:cNvPr id="0" name=""/>
        <dsp:cNvSpPr/>
      </dsp:nvSpPr>
      <dsp:spPr>
        <a:xfrm>
          <a:off x="0" y="876567"/>
          <a:ext cx="5816600" cy="7457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CYP </a:t>
          </a:r>
          <a:r>
            <a:rPr lang="en-GB" sz="2500" kern="1200" dirty="0" err="1"/>
            <a:t>PEoLC</a:t>
          </a:r>
          <a:r>
            <a:rPr lang="en-GB" sz="2500" kern="1200" dirty="0"/>
            <a:t> Program</a:t>
          </a:r>
        </a:p>
      </dsp:txBody>
      <dsp:txXfrm>
        <a:off x="0" y="876567"/>
        <a:ext cx="5816600" cy="745717"/>
      </dsp:txXfrm>
    </dsp:sp>
    <dsp:sp modelId="{E3CAAD12-DD02-4AA4-8AAE-0F238E544233}">
      <dsp:nvSpPr>
        <dsp:cNvPr id="0" name=""/>
        <dsp:cNvSpPr/>
      </dsp:nvSpPr>
      <dsp:spPr>
        <a:xfrm>
          <a:off x="5816600" y="876567"/>
          <a:ext cx="5816600" cy="7457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GB" sz="2000" kern="1200" dirty="0"/>
            <a:t>Gareth Jones (Lifetime)</a:t>
          </a:r>
        </a:p>
        <a:p>
          <a:pPr marL="0" lvl="0" indent="0" algn="ctr" defTabSz="889000">
            <a:lnSpc>
              <a:spcPct val="90000"/>
            </a:lnSpc>
            <a:spcBef>
              <a:spcPct val="0"/>
            </a:spcBef>
            <a:spcAft>
              <a:spcPct val="35000"/>
            </a:spcAft>
            <a:buNone/>
          </a:pPr>
          <a:r>
            <a:rPr lang="en-GB" sz="2000" kern="1200" dirty="0"/>
            <a:t>Davina Hartley (York Humber)</a:t>
          </a:r>
        </a:p>
      </dsp:txBody>
      <dsp:txXfrm>
        <a:off x="5816600" y="876567"/>
        <a:ext cx="5816600" cy="7457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228E2-1D9D-41BC-85FA-E919DEF29DFA}" type="datetimeFigureOut">
              <a:rPr lang="en-GB" smtClean="0"/>
              <a:t>17/05/2023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6BDE8C-1968-406F-BAA7-C76342CAC0FA}" type="slidenum">
              <a:rPr lang="en-GB" smtClean="0"/>
              <a:t>‹#›</a:t>
            </a:fld>
            <a:endParaRPr lang="en-GB"/>
          </a:p>
        </p:txBody>
      </p:sp>
    </p:spTree>
    <p:extLst>
      <p:ext uri="{BB962C8B-B14F-4D97-AF65-F5344CB8AC3E}">
        <p14:creationId xmlns:p14="http://schemas.microsoft.com/office/powerpoint/2010/main" val="136935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also true in Dorset and the wider region. </a:t>
            </a:r>
          </a:p>
          <a:p>
            <a:r>
              <a:rPr lang="en-GB" dirty="0"/>
              <a:t>Inequitable – Geography, Time of day, whether child under hospice care or not. </a:t>
            </a:r>
          </a:p>
          <a:p>
            <a:r>
              <a:rPr lang="en-GB" dirty="0"/>
              <a:t>Unsustainable, workforce, right type and skill mix of staff. </a:t>
            </a:r>
          </a:p>
          <a:p>
            <a:r>
              <a:rPr lang="en-GB" dirty="0"/>
              <a:t>Lack of clarity – Need, Geography, organisational roles and responsibilities</a:t>
            </a:r>
          </a:p>
        </p:txBody>
      </p:sp>
      <p:sp>
        <p:nvSpPr>
          <p:cNvPr id="4" name="Slide Number Placeholder 3"/>
          <p:cNvSpPr>
            <a:spLocks noGrp="1"/>
          </p:cNvSpPr>
          <p:nvPr>
            <p:ph type="sldNum" sz="quarter" idx="5"/>
          </p:nvPr>
        </p:nvSpPr>
        <p:spPr/>
        <p:txBody>
          <a:bodyPr/>
          <a:lstStyle/>
          <a:p>
            <a:fld id="{03032117-1938-4F02-9A8E-5E3EEACB3FF7}" type="slidenum">
              <a:rPr lang="en-GB" smtClean="0"/>
              <a:t>2</a:t>
            </a:fld>
            <a:endParaRPr lang="en-GB"/>
          </a:p>
        </p:txBody>
      </p:sp>
    </p:spTree>
    <p:extLst>
      <p:ext uri="{BB962C8B-B14F-4D97-AF65-F5344CB8AC3E}">
        <p14:creationId xmlns:p14="http://schemas.microsoft.com/office/powerpoint/2010/main" val="100900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points:</a:t>
            </a:r>
          </a:p>
          <a:p>
            <a:pPr marL="171450" indent="-171450">
              <a:buFontTx/>
              <a:buChar char="-"/>
            </a:pPr>
            <a:r>
              <a:rPr lang="en-GB" dirty="0"/>
              <a:t>Independent of any of the member organisations making it up.</a:t>
            </a:r>
          </a:p>
          <a:p>
            <a:pPr marL="171450" indent="-171450">
              <a:buFontTx/>
              <a:buChar char="-"/>
            </a:pPr>
            <a:r>
              <a:rPr lang="en-GB" dirty="0"/>
              <a:t>Structure to facilitate collaboration across primary, secondary, tertiary care, and statutory and non statutory sectors.</a:t>
            </a:r>
          </a:p>
          <a:p>
            <a:pPr marL="171450" indent="-171450">
              <a:buFontTx/>
              <a:buChar char="-"/>
            </a:pPr>
            <a:r>
              <a:rPr lang="en-GB" dirty="0"/>
              <a:t>Actively seeking to bridge organisational boundaries for those organisations working within it. </a:t>
            </a:r>
          </a:p>
          <a:p>
            <a:pPr marL="171450" indent="-171450">
              <a:buFontTx/>
              <a:buChar char="-"/>
            </a:pPr>
            <a:r>
              <a:rPr lang="en-GB" dirty="0"/>
              <a:t>Working towards high quality, effective care. </a:t>
            </a:r>
          </a:p>
        </p:txBody>
      </p:sp>
      <p:sp>
        <p:nvSpPr>
          <p:cNvPr id="4" name="Slide Number Placeholder 3"/>
          <p:cNvSpPr>
            <a:spLocks noGrp="1"/>
          </p:cNvSpPr>
          <p:nvPr>
            <p:ph type="sldNum" sz="quarter" idx="5"/>
          </p:nvPr>
        </p:nvSpPr>
        <p:spPr/>
        <p:txBody>
          <a:bodyPr/>
          <a:lstStyle/>
          <a:p>
            <a:fld id="{03032117-1938-4F02-9A8E-5E3EEACB3FF7}" type="slidenum">
              <a:rPr lang="en-GB" smtClean="0"/>
              <a:t>3</a:t>
            </a:fld>
            <a:endParaRPr lang="en-GB"/>
          </a:p>
        </p:txBody>
      </p:sp>
    </p:spTree>
    <p:extLst>
      <p:ext uri="{BB962C8B-B14F-4D97-AF65-F5344CB8AC3E}">
        <p14:creationId xmlns:p14="http://schemas.microsoft.com/office/powerpoint/2010/main" val="2471844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AD85-A42A-40F1-8F6F-DBC71B3B90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DC7B66-0503-4A79-AD4F-102CB97384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D9D847-9F5E-4FDD-A925-307EBDAEF57D}"/>
              </a:ext>
            </a:extLst>
          </p:cNvPr>
          <p:cNvSpPr>
            <a:spLocks noGrp="1"/>
          </p:cNvSpPr>
          <p:nvPr>
            <p:ph type="dt" sz="half" idx="10"/>
          </p:nvPr>
        </p:nvSpPr>
        <p:spPr/>
        <p:txBody>
          <a:bodyPr/>
          <a:lstStyle/>
          <a:p>
            <a:fld id="{096707FB-916C-4E6D-B828-C2DEAA0B4130}" type="datetimeFigureOut">
              <a:rPr lang="en-GB" smtClean="0"/>
              <a:t>17/05/2023</a:t>
            </a:fld>
            <a:endParaRPr lang="en-GB"/>
          </a:p>
        </p:txBody>
      </p:sp>
      <p:sp>
        <p:nvSpPr>
          <p:cNvPr id="5" name="Footer Placeholder 4">
            <a:extLst>
              <a:ext uri="{FF2B5EF4-FFF2-40B4-BE49-F238E27FC236}">
                <a16:creationId xmlns:a16="http://schemas.microsoft.com/office/drawing/2014/main" id="{C81C2B2C-D5F9-4821-AB7A-B1404B20F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D86EC9-B767-4C89-9588-4C8C0C6D7116}"/>
              </a:ext>
            </a:extLst>
          </p:cNvPr>
          <p:cNvSpPr>
            <a:spLocks noGrp="1"/>
          </p:cNvSpPr>
          <p:nvPr>
            <p:ph type="sldNum" sz="quarter" idx="12"/>
          </p:nvPr>
        </p:nvSpPr>
        <p:spPr/>
        <p:txBody>
          <a:bodyPr/>
          <a:lstStyle/>
          <a:p>
            <a:fld id="{89047A7F-392C-41AD-8DA7-7D1A5D287FAB}" type="slidenum">
              <a:rPr lang="en-GB" smtClean="0"/>
              <a:t>‹#›</a:t>
            </a:fld>
            <a:endParaRPr lang="en-GB"/>
          </a:p>
        </p:txBody>
      </p:sp>
    </p:spTree>
    <p:extLst>
      <p:ext uri="{BB962C8B-B14F-4D97-AF65-F5344CB8AC3E}">
        <p14:creationId xmlns:p14="http://schemas.microsoft.com/office/powerpoint/2010/main" val="326082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7E28-94F6-43C5-A46E-0B7AD641F0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292F21-5452-4730-BC09-1B3D09330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590EF8-6568-4316-92DE-3A9EFEAA4C9B}"/>
              </a:ext>
            </a:extLst>
          </p:cNvPr>
          <p:cNvSpPr>
            <a:spLocks noGrp="1"/>
          </p:cNvSpPr>
          <p:nvPr>
            <p:ph type="dt" sz="half" idx="10"/>
          </p:nvPr>
        </p:nvSpPr>
        <p:spPr/>
        <p:txBody>
          <a:bodyPr/>
          <a:lstStyle/>
          <a:p>
            <a:fld id="{096707FB-916C-4E6D-B828-C2DEAA0B4130}" type="datetimeFigureOut">
              <a:rPr lang="en-GB" smtClean="0"/>
              <a:t>17/05/2023</a:t>
            </a:fld>
            <a:endParaRPr lang="en-GB"/>
          </a:p>
        </p:txBody>
      </p:sp>
      <p:sp>
        <p:nvSpPr>
          <p:cNvPr id="5" name="Footer Placeholder 4">
            <a:extLst>
              <a:ext uri="{FF2B5EF4-FFF2-40B4-BE49-F238E27FC236}">
                <a16:creationId xmlns:a16="http://schemas.microsoft.com/office/drawing/2014/main" id="{63D141B9-CC03-43A8-8510-5AD36EA975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113BA3-CDDA-4BD5-A240-8606A6E596F3}"/>
              </a:ext>
            </a:extLst>
          </p:cNvPr>
          <p:cNvSpPr>
            <a:spLocks noGrp="1"/>
          </p:cNvSpPr>
          <p:nvPr>
            <p:ph type="sldNum" sz="quarter" idx="12"/>
          </p:nvPr>
        </p:nvSpPr>
        <p:spPr/>
        <p:txBody>
          <a:bodyPr/>
          <a:lstStyle/>
          <a:p>
            <a:fld id="{89047A7F-392C-41AD-8DA7-7D1A5D287FAB}" type="slidenum">
              <a:rPr lang="en-GB" smtClean="0"/>
              <a:t>‹#›</a:t>
            </a:fld>
            <a:endParaRPr lang="en-GB"/>
          </a:p>
        </p:txBody>
      </p:sp>
    </p:spTree>
    <p:extLst>
      <p:ext uri="{BB962C8B-B14F-4D97-AF65-F5344CB8AC3E}">
        <p14:creationId xmlns:p14="http://schemas.microsoft.com/office/powerpoint/2010/main" val="226696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BAFB47-82AC-4580-8BD3-542DA552E6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5EEB10-B69B-423E-AC9E-6DA5BEE45A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2E93EB-913A-404F-9592-B7CAB9ADA0A9}"/>
              </a:ext>
            </a:extLst>
          </p:cNvPr>
          <p:cNvSpPr>
            <a:spLocks noGrp="1"/>
          </p:cNvSpPr>
          <p:nvPr>
            <p:ph type="dt" sz="half" idx="10"/>
          </p:nvPr>
        </p:nvSpPr>
        <p:spPr/>
        <p:txBody>
          <a:bodyPr/>
          <a:lstStyle/>
          <a:p>
            <a:fld id="{096707FB-916C-4E6D-B828-C2DEAA0B4130}" type="datetimeFigureOut">
              <a:rPr lang="en-GB" smtClean="0"/>
              <a:t>17/05/2023</a:t>
            </a:fld>
            <a:endParaRPr lang="en-GB"/>
          </a:p>
        </p:txBody>
      </p:sp>
      <p:sp>
        <p:nvSpPr>
          <p:cNvPr id="5" name="Footer Placeholder 4">
            <a:extLst>
              <a:ext uri="{FF2B5EF4-FFF2-40B4-BE49-F238E27FC236}">
                <a16:creationId xmlns:a16="http://schemas.microsoft.com/office/drawing/2014/main" id="{578D81E6-1B21-4BD5-A4AA-8D940CB600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C96C9-2170-452E-B191-AE1F5AF23F74}"/>
              </a:ext>
            </a:extLst>
          </p:cNvPr>
          <p:cNvSpPr>
            <a:spLocks noGrp="1"/>
          </p:cNvSpPr>
          <p:nvPr>
            <p:ph type="sldNum" sz="quarter" idx="12"/>
          </p:nvPr>
        </p:nvSpPr>
        <p:spPr/>
        <p:txBody>
          <a:bodyPr/>
          <a:lstStyle/>
          <a:p>
            <a:fld id="{89047A7F-392C-41AD-8DA7-7D1A5D287FAB}" type="slidenum">
              <a:rPr lang="en-GB" smtClean="0"/>
              <a:t>‹#›</a:t>
            </a:fld>
            <a:endParaRPr lang="en-GB"/>
          </a:p>
        </p:txBody>
      </p:sp>
    </p:spTree>
    <p:extLst>
      <p:ext uri="{BB962C8B-B14F-4D97-AF65-F5344CB8AC3E}">
        <p14:creationId xmlns:p14="http://schemas.microsoft.com/office/powerpoint/2010/main" val="300305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50F6-1AE0-46C5-A3BE-E459A8D8A4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ED6A56-AEAC-4736-A078-CB20F287D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7EB4E6-6CD4-4B8D-A813-54518839F97E}"/>
              </a:ext>
            </a:extLst>
          </p:cNvPr>
          <p:cNvSpPr>
            <a:spLocks noGrp="1"/>
          </p:cNvSpPr>
          <p:nvPr>
            <p:ph type="dt" sz="half" idx="10"/>
          </p:nvPr>
        </p:nvSpPr>
        <p:spPr/>
        <p:txBody>
          <a:bodyPr/>
          <a:lstStyle/>
          <a:p>
            <a:fld id="{096707FB-916C-4E6D-B828-C2DEAA0B4130}" type="datetimeFigureOut">
              <a:rPr lang="en-GB" smtClean="0"/>
              <a:t>17/05/2023</a:t>
            </a:fld>
            <a:endParaRPr lang="en-GB"/>
          </a:p>
        </p:txBody>
      </p:sp>
      <p:sp>
        <p:nvSpPr>
          <p:cNvPr id="5" name="Footer Placeholder 4">
            <a:extLst>
              <a:ext uri="{FF2B5EF4-FFF2-40B4-BE49-F238E27FC236}">
                <a16:creationId xmlns:a16="http://schemas.microsoft.com/office/drawing/2014/main" id="{A06A8723-575B-47D6-A20E-08F29914BA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820861-2BDA-4C34-81DB-9BC9B5D01809}"/>
              </a:ext>
            </a:extLst>
          </p:cNvPr>
          <p:cNvSpPr>
            <a:spLocks noGrp="1"/>
          </p:cNvSpPr>
          <p:nvPr>
            <p:ph type="sldNum" sz="quarter" idx="12"/>
          </p:nvPr>
        </p:nvSpPr>
        <p:spPr/>
        <p:txBody>
          <a:bodyPr/>
          <a:lstStyle/>
          <a:p>
            <a:fld id="{89047A7F-392C-41AD-8DA7-7D1A5D287FAB}" type="slidenum">
              <a:rPr lang="en-GB" smtClean="0"/>
              <a:t>‹#›</a:t>
            </a:fld>
            <a:endParaRPr lang="en-GB"/>
          </a:p>
        </p:txBody>
      </p:sp>
    </p:spTree>
    <p:extLst>
      <p:ext uri="{BB962C8B-B14F-4D97-AF65-F5344CB8AC3E}">
        <p14:creationId xmlns:p14="http://schemas.microsoft.com/office/powerpoint/2010/main" val="282447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E3E2-F71B-459D-81CB-23ECDF6A41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6DE0CB-23DE-4420-96D6-C3520E6DE5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373282-D931-423F-A4A4-28FF7CF933C2}"/>
              </a:ext>
            </a:extLst>
          </p:cNvPr>
          <p:cNvSpPr>
            <a:spLocks noGrp="1"/>
          </p:cNvSpPr>
          <p:nvPr>
            <p:ph type="dt" sz="half" idx="10"/>
          </p:nvPr>
        </p:nvSpPr>
        <p:spPr/>
        <p:txBody>
          <a:bodyPr/>
          <a:lstStyle/>
          <a:p>
            <a:fld id="{096707FB-916C-4E6D-B828-C2DEAA0B4130}" type="datetimeFigureOut">
              <a:rPr lang="en-GB" smtClean="0"/>
              <a:t>17/05/2023</a:t>
            </a:fld>
            <a:endParaRPr lang="en-GB"/>
          </a:p>
        </p:txBody>
      </p:sp>
      <p:sp>
        <p:nvSpPr>
          <p:cNvPr id="5" name="Footer Placeholder 4">
            <a:extLst>
              <a:ext uri="{FF2B5EF4-FFF2-40B4-BE49-F238E27FC236}">
                <a16:creationId xmlns:a16="http://schemas.microsoft.com/office/drawing/2014/main" id="{9AB2559D-8B88-4CD7-9C2A-AD32490E2E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CDBC9B-82E8-4F46-838E-E7D71577C217}"/>
              </a:ext>
            </a:extLst>
          </p:cNvPr>
          <p:cNvSpPr>
            <a:spLocks noGrp="1"/>
          </p:cNvSpPr>
          <p:nvPr>
            <p:ph type="sldNum" sz="quarter" idx="12"/>
          </p:nvPr>
        </p:nvSpPr>
        <p:spPr/>
        <p:txBody>
          <a:bodyPr/>
          <a:lstStyle/>
          <a:p>
            <a:fld id="{89047A7F-392C-41AD-8DA7-7D1A5D287FAB}" type="slidenum">
              <a:rPr lang="en-GB" smtClean="0"/>
              <a:t>‹#›</a:t>
            </a:fld>
            <a:endParaRPr lang="en-GB"/>
          </a:p>
        </p:txBody>
      </p:sp>
    </p:spTree>
    <p:extLst>
      <p:ext uri="{BB962C8B-B14F-4D97-AF65-F5344CB8AC3E}">
        <p14:creationId xmlns:p14="http://schemas.microsoft.com/office/powerpoint/2010/main" val="3553129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D3AA5-20A4-412B-95B7-9C2D1BFF08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8EF7F7-2767-41DC-9C09-8B24D5BD7C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AFF8C7-5996-4807-8A2E-245EAC56F4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632FD7-D6C2-4BF0-8559-CBABB58FE0DD}"/>
              </a:ext>
            </a:extLst>
          </p:cNvPr>
          <p:cNvSpPr>
            <a:spLocks noGrp="1"/>
          </p:cNvSpPr>
          <p:nvPr>
            <p:ph type="dt" sz="half" idx="10"/>
          </p:nvPr>
        </p:nvSpPr>
        <p:spPr/>
        <p:txBody>
          <a:bodyPr/>
          <a:lstStyle/>
          <a:p>
            <a:fld id="{096707FB-916C-4E6D-B828-C2DEAA0B4130}" type="datetimeFigureOut">
              <a:rPr lang="en-GB" smtClean="0"/>
              <a:t>17/05/2023</a:t>
            </a:fld>
            <a:endParaRPr lang="en-GB"/>
          </a:p>
        </p:txBody>
      </p:sp>
      <p:sp>
        <p:nvSpPr>
          <p:cNvPr id="6" name="Footer Placeholder 5">
            <a:extLst>
              <a:ext uri="{FF2B5EF4-FFF2-40B4-BE49-F238E27FC236}">
                <a16:creationId xmlns:a16="http://schemas.microsoft.com/office/drawing/2014/main" id="{6D60698B-EA75-40C9-96C4-8D814192C1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0F03F9-4A7A-4F4E-8714-4372F01CD97E}"/>
              </a:ext>
            </a:extLst>
          </p:cNvPr>
          <p:cNvSpPr>
            <a:spLocks noGrp="1"/>
          </p:cNvSpPr>
          <p:nvPr>
            <p:ph type="sldNum" sz="quarter" idx="12"/>
          </p:nvPr>
        </p:nvSpPr>
        <p:spPr/>
        <p:txBody>
          <a:bodyPr/>
          <a:lstStyle/>
          <a:p>
            <a:fld id="{89047A7F-392C-41AD-8DA7-7D1A5D287FAB}" type="slidenum">
              <a:rPr lang="en-GB" smtClean="0"/>
              <a:t>‹#›</a:t>
            </a:fld>
            <a:endParaRPr lang="en-GB"/>
          </a:p>
        </p:txBody>
      </p:sp>
    </p:spTree>
    <p:extLst>
      <p:ext uri="{BB962C8B-B14F-4D97-AF65-F5344CB8AC3E}">
        <p14:creationId xmlns:p14="http://schemas.microsoft.com/office/powerpoint/2010/main" val="221297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CAA5-0E09-4EFA-A80F-423F254C43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0E35A9-915B-41F6-A5C5-3253371F89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5184C3-F09F-4C89-80FA-B785D6AE4D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8130A7-7D1C-4AF4-9CB2-958CEC0E1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EFCF50-6CB8-497C-83AE-5D6DE1181B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FBFC3C-ABD5-4D03-9778-E939C3019A3B}"/>
              </a:ext>
            </a:extLst>
          </p:cNvPr>
          <p:cNvSpPr>
            <a:spLocks noGrp="1"/>
          </p:cNvSpPr>
          <p:nvPr>
            <p:ph type="dt" sz="half" idx="10"/>
          </p:nvPr>
        </p:nvSpPr>
        <p:spPr/>
        <p:txBody>
          <a:bodyPr/>
          <a:lstStyle/>
          <a:p>
            <a:fld id="{096707FB-916C-4E6D-B828-C2DEAA0B4130}" type="datetimeFigureOut">
              <a:rPr lang="en-GB" smtClean="0"/>
              <a:t>17/05/2023</a:t>
            </a:fld>
            <a:endParaRPr lang="en-GB"/>
          </a:p>
        </p:txBody>
      </p:sp>
      <p:sp>
        <p:nvSpPr>
          <p:cNvPr id="8" name="Footer Placeholder 7">
            <a:extLst>
              <a:ext uri="{FF2B5EF4-FFF2-40B4-BE49-F238E27FC236}">
                <a16:creationId xmlns:a16="http://schemas.microsoft.com/office/drawing/2014/main" id="{44F9E16F-92BE-4125-B170-F1ACF7E9CE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23AE1F-5301-4B0D-8FA0-0F62B7AFD296}"/>
              </a:ext>
            </a:extLst>
          </p:cNvPr>
          <p:cNvSpPr>
            <a:spLocks noGrp="1"/>
          </p:cNvSpPr>
          <p:nvPr>
            <p:ph type="sldNum" sz="quarter" idx="12"/>
          </p:nvPr>
        </p:nvSpPr>
        <p:spPr/>
        <p:txBody>
          <a:bodyPr/>
          <a:lstStyle/>
          <a:p>
            <a:fld id="{89047A7F-392C-41AD-8DA7-7D1A5D287FAB}" type="slidenum">
              <a:rPr lang="en-GB" smtClean="0"/>
              <a:t>‹#›</a:t>
            </a:fld>
            <a:endParaRPr lang="en-GB"/>
          </a:p>
        </p:txBody>
      </p:sp>
    </p:spTree>
    <p:extLst>
      <p:ext uri="{BB962C8B-B14F-4D97-AF65-F5344CB8AC3E}">
        <p14:creationId xmlns:p14="http://schemas.microsoft.com/office/powerpoint/2010/main" val="96673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E5F4-595B-4E6E-91E6-3D885D5F60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DA41EF4-0E35-464D-AE3C-1A6F7174FA83}"/>
              </a:ext>
            </a:extLst>
          </p:cNvPr>
          <p:cNvSpPr>
            <a:spLocks noGrp="1"/>
          </p:cNvSpPr>
          <p:nvPr>
            <p:ph type="dt" sz="half" idx="10"/>
          </p:nvPr>
        </p:nvSpPr>
        <p:spPr/>
        <p:txBody>
          <a:bodyPr/>
          <a:lstStyle/>
          <a:p>
            <a:fld id="{096707FB-916C-4E6D-B828-C2DEAA0B4130}" type="datetimeFigureOut">
              <a:rPr lang="en-GB" smtClean="0"/>
              <a:t>17/05/2023</a:t>
            </a:fld>
            <a:endParaRPr lang="en-GB"/>
          </a:p>
        </p:txBody>
      </p:sp>
      <p:sp>
        <p:nvSpPr>
          <p:cNvPr id="4" name="Footer Placeholder 3">
            <a:extLst>
              <a:ext uri="{FF2B5EF4-FFF2-40B4-BE49-F238E27FC236}">
                <a16:creationId xmlns:a16="http://schemas.microsoft.com/office/drawing/2014/main" id="{7ED5F98D-BE56-4E09-A3FF-E899A9EAC6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C127595-F28F-47B3-A371-D5154B89637C}"/>
              </a:ext>
            </a:extLst>
          </p:cNvPr>
          <p:cNvSpPr>
            <a:spLocks noGrp="1"/>
          </p:cNvSpPr>
          <p:nvPr>
            <p:ph type="sldNum" sz="quarter" idx="12"/>
          </p:nvPr>
        </p:nvSpPr>
        <p:spPr/>
        <p:txBody>
          <a:bodyPr/>
          <a:lstStyle/>
          <a:p>
            <a:fld id="{89047A7F-392C-41AD-8DA7-7D1A5D287FAB}" type="slidenum">
              <a:rPr lang="en-GB" smtClean="0"/>
              <a:t>‹#›</a:t>
            </a:fld>
            <a:endParaRPr lang="en-GB"/>
          </a:p>
        </p:txBody>
      </p:sp>
    </p:spTree>
    <p:extLst>
      <p:ext uri="{BB962C8B-B14F-4D97-AF65-F5344CB8AC3E}">
        <p14:creationId xmlns:p14="http://schemas.microsoft.com/office/powerpoint/2010/main" val="622659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C36B7E-BE49-4280-B2D9-3CDB46404563}"/>
              </a:ext>
            </a:extLst>
          </p:cNvPr>
          <p:cNvSpPr>
            <a:spLocks noGrp="1"/>
          </p:cNvSpPr>
          <p:nvPr>
            <p:ph type="dt" sz="half" idx="10"/>
          </p:nvPr>
        </p:nvSpPr>
        <p:spPr/>
        <p:txBody>
          <a:bodyPr/>
          <a:lstStyle/>
          <a:p>
            <a:fld id="{096707FB-916C-4E6D-B828-C2DEAA0B4130}" type="datetimeFigureOut">
              <a:rPr lang="en-GB" smtClean="0"/>
              <a:t>17/05/2023</a:t>
            </a:fld>
            <a:endParaRPr lang="en-GB"/>
          </a:p>
        </p:txBody>
      </p:sp>
      <p:sp>
        <p:nvSpPr>
          <p:cNvPr id="3" name="Footer Placeholder 2">
            <a:extLst>
              <a:ext uri="{FF2B5EF4-FFF2-40B4-BE49-F238E27FC236}">
                <a16:creationId xmlns:a16="http://schemas.microsoft.com/office/drawing/2014/main" id="{5D0D4967-3E48-4E4C-9582-19AE0F66B1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3EBA07-559C-420B-8A08-849B1C2EF741}"/>
              </a:ext>
            </a:extLst>
          </p:cNvPr>
          <p:cNvSpPr>
            <a:spLocks noGrp="1"/>
          </p:cNvSpPr>
          <p:nvPr>
            <p:ph type="sldNum" sz="quarter" idx="12"/>
          </p:nvPr>
        </p:nvSpPr>
        <p:spPr/>
        <p:txBody>
          <a:bodyPr/>
          <a:lstStyle/>
          <a:p>
            <a:fld id="{89047A7F-392C-41AD-8DA7-7D1A5D287FAB}" type="slidenum">
              <a:rPr lang="en-GB" smtClean="0"/>
              <a:t>‹#›</a:t>
            </a:fld>
            <a:endParaRPr lang="en-GB"/>
          </a:p>
        </p:txBody>
      </p:sp>
    </p:spTree>
    <p:extLst>
      <p:ext uri="{BB962C8B-B14F-4D97-AF65-F5344CB8AC3E}">
        <p14:creationId xmlns:p14="http://schemas.microsoft.com/office/powerpoint/2010/main" val="330261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868C-DDE6-46A9-9AFD-EA2B8717A8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020409-BA89-41F4-B286-578746803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34ADB4-4AEA-4941-AE0A-A0A7C6806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45ECD-52A7-4CC9-84D7-7B349145EA85}"/>
              </a:ext>
            </a:extLst>
          </p:cNvPr>
          <p:cNvSpPr>
            <a:spLocks noGrp="1"/>
          </p:cNvSpPr>
          <p:nvPr>
            <p:ph type="dt" sz="half" idx="10"/>
          </p:nvPr>
        </p:nvSpPr>
        <p:spPr/>
        <p:txBody>
          <a:bodyPr/>
          <a:lstStyle/>
          <a:p>
            <a:fld id="{096707FB-916C-4E6D-B828-C2DEAA0B4130}" type="datetimeFigureOut">
              <a:rPr lang="en-GB" smtClean="0"/>
              <a:t>17/05/2023</a:t>
            </a:fld>
            <a:endParaRPr lang="en-GB"/>
          </a:p>
        </p:txBody>
      </p:sp>
      <p:sp>
        <p:nvSpPr>
          <p:cNvPr id="6" name="Footer Placeholder 5">
            <a:extLst>
              <a:ext uri="{FF2B5EF4-FFF2-40B4-BE49-F238E27FC236}">
                <a16:creationId xmlns:a16="http://schemas.microsoft.com/office/drawing/2014/main" id="{1D5DC5ED-A99B-4F57-A8F7-B392756C2C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C20AC9-4B30-4E3C-8D91-80A609C213CA}"/>
              </a:ext>
            </a:extLst>
          </p:cNvPr>
          <p:cNvSpPr>
            <a:spLocks noGrp="1"/>
          </p:cNvSpPr>
          <p:nvPr>
            <p:ph type="sldNum" sz="quarter" idx="12"/>
          </p:nvPr>
        </p:nvSpPr>
        <p:spPr/>
        <p:txBody>
          <a:bodyPr/>
          <a:lstStyle/>
          <a:p>
            <a:fld id="{89047A7F-392C-41AD-8DA7-7D1A5D287FAB}" type="slidenum">
              <a:rPr lang="en-GB" smtClean="0"/>
              <a:t>‹#›</a:t>
            </a:fld>
            <a:endParaRPr lang="en-GB"/>
          </a:p>
        </p:txBody>
      </p:sp>
    </p:spTree>
    <p:extLst>
      <p:ext uri="{BB962C8B-B14F-4D97-AF65-F5344CB8AC3E}">
        <p14:creationId xmlns:p14="http://schemas.microsoft.com/office/powerpoint/2010/main" val="195778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67143-7B49-4A92-95E4-30EC4F33E2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18DDDB-B232-4CEA-BD24-5F99107585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F0D77F-2620-47C4-BF4E-ADB6C8D46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2411BD-FCD4-40FC-B3D0-BAB7E36C47E9}"/>
              </a:ext>
            </a:extLst>
          </p:cNvPr>
          <p:cNvSpPr>
            <a:spLocks noGrp="1"/>
          </p:cNvSpPr>
          <p:nvPr>
            <p:ph type="dt" sz="half" idx="10"/>
          </p:nvPr>
        </p:nvSpPr>
        <p:spPr/>
        <p:txBody>
          <a:bodyPr/>
          <a:lstStyle/>
          <a:p>
            <a:fld id="{096707FB-916C-4E6D-B828-C2DEAA0B4130}" type="datetimeFigureOut">
              <a:rPr lang="en-GB" smtClean="0"/>
              <a:t>17/05/2023</a:t>
            </a:fld>
            <a:endParaRPr lang="en-GB"/>
          </a:p>
        </p:txBody>
      </p:sp>
      <p:sp>
        <p:nvSpPr>
          <p:cNvPr id="6" name="Footer Placeholder 5">
            <a:extLst>
              <a:ext uri="{FF2B5EF4-FFF2-40B4-BE49-F238E27FC236}">
                <a16:creationId xmlns:a16="http://schemas.microsoft.com/office/drawing/2014/main" id="{0A46B5DF-8A84-4F40-9122-5BC4855A5B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FAE37D-BB6C-49D8-B3BF-979D7157FB4B}"/>
              </a:ext>
            </a:extLst>
          </p:cNvPr>
          <p:cNvSpPr>
            <a:spLocks noGrp="1"/>
          </p:cNvSpPr>
          <p:nvPr>
            <p:ph type="sldNum" sz="quarter" idx="12"/>
          </p:nvPr>
        </p:nvSpPr>
        <p:spPr/>
        <p:txBody>
          <a:bodyPr/>
          <a:lstStyle/>
          <a:p>
            <a:fld id="{89047A7F-392C-41AD-8DA7-7D1A5D287FAB}" type="slidenum">
              <a:rPr lang="en-GB" smtClean="0"/>
              <a:t>‹#›</a:t>
            </a:fld>
            <a:endParaRPr lang="en-GB"/>
          </a:p>
        </p:txBody>
      </p:sp>
    </p:spTree>
    <p:extLst>
      <p:ext uri="{BB962C8B-B14F-4D97-AF65-F5344CB8AC3E}">
        <p14:creationId xmlns:p14="http://schemas.microsoft.com/office/powerpoint/2010/main" val="43696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C3341E-0590-4652-B5DB-B2AA01273F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F2B14C-20B9-4C87-83BF-4B67DD8AE4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C29440-1A7F-4C84-82E8-E7D6D8F54A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707FB-916C-4E6D-B828-C2DEAA0B4130}" type="datetimeFigureOut">
              <a:rPr lang="en-GB" smtClean="0"/>
              <a:t>17/05/2023</a:t>
            </a:fld>
            <a:endParaRPr lang="en-GB"/>
          </a:p>
        </p:txBody>
      </p:sp>
      <p:sp>
        <p:nvSpPr>
          <p:cNvPr id="5" name="Footer Placeholder 4">
            <a:extLst>
              <a:ext uri="{FF2B5EF4-FFF2-40B4-BE49-F238E27FC236}">
                <a16:creationId xmlns:a16="http://schemas.microsoft.com/office/drawing/2014/main" id="{4921526E-B656-4EA8-88A4-F57E45734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658726-51CC-4627-996F-9852B27AD0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47A7F-392C-41AD-8DA7-7D1A5D287FAB}" type="slidenum">
              <a:rPr lang="en-GB" smtClean="0"/>
              <a:t>‹#›</a:t>
            </a:fld>
            <a:endParaRPr lang="en-GB"/>
          </a:p>
        </p:txBody>
      </p:sp>
    </p:spTree>
    <p:extLst>
      <p:ext uri="{BB962C8B-B14F-4D97-AF65-F5344CB8AC3E}">
        <p14:creationId xmlns:p14="http://schemas.microsoft.com/office/powerpoint/2010/main" val="1979266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669E-DDDC-45C2-8569-740938C4FB31}"/>
              </a:ext>
            </a:extLst>
          </p:cNvPr>
          <p:cNvSpPr>
            <a:spLocks noGrp="1"/>
          </p:cNvSpPr>
          <p:nvPr>
            <p:ph type="ctrTitle"/>
          </p:nvPr>
        </p:nvSpPr>
        <p:spPr/>
        <p:txBody>
          <a:bodyPr>
            <a:normAutofit fontScale="90000"/>
          </a:bodyPr>
          <a:lstStyle/>
          <a:p>
            <a:r>
              <a:rPr lang="en-GB" dirty="0"/>
              <a:t>Wessex Children’s and Young Adults’ Palliative Care Network</a:t>
            </a:r>
          </a:p>
        </p:txBody>
      </p:sp>
      <p:sp>
        <p:nvSpPr>
          <p:cNvPr id="3" name="Subtitle 2">
            <a:extLst>
              <a:ext uri="{FF2B5EF4-FFF2-40B4-BE49-F238E27FC236}">
                <a16:creationId xmlns:a16="http://schemas.microsoft.com/office/drawing/2014/main" id="{5217F947-BE8C-4021-92AF-FC40D06C52C7}"/>
              </a:ext>
            </a:extLst>
          </p:cNvPr>
          <p:cNvSpPr>
            <a:spLocks noGrp="1"/>
          </p:cNvSpPr>
          <p:nvPr>
            <p:ph type="subTitle" idx="1"/>
          </p:nvPr>
        </p:nvSpPr>
        <p:spPr>
          <a:xfrm>
            <a:off x="1524000" y="3951514"/>
            <a:ext cx="9144000" cy="734786"/>
          </a:xfrm>
        </p:spPr>
        <p:txBody>
          <a:bodyPr>
            <a:normAutofit fontScale="92500" lnSpcReduction="20000"/>
          </a:bodyPr>
          <a:lstStyle/>
          <a:p>
            <a:r>
              <a:rPr lang="en-GB" dirty="0"/>
              <a:t>Dr Timothy Warlow</a:t>
            </a:r>
          </a:p>
          <a:p>
            <a:r>
              <a:rPr lang="en-GB" dirty="0"/>
              <a:t>Clinical lead and Chair WCYAPCN</a:t>
            </a:r>
          </a:p>
        </p:txBody>
      </p:sp>
    </p:spTree>
    <p:extLst>
      <p:ext uri="{BB962C8B-B14F-4D97-AF65-F5344CB8AC3E}">
        <p14:creationId xmlns:p14="http://schemas.microsoft.com/office/powerpoint/2010/main" val="178533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F4E2-2C9A-4127-AFBF-EB8A496006D7}"/>
              </a:ext>
            </a:extLst>
          </p:cNvPr>
          <p:cNvSpPr>
            <a:spLocks noGrp="1"/>
          </p:cNvSpPr>
          <p:nvPr>
            <p:ph type="title"/>
          </p:nvPr>
        </p:nvSpPr>
        <p:spPr/>
        <p:txBody>
          <a:bodyPr/>
          <a:lstStyle/>
          <a:p>
            <a:r>
              <a:rPr lang="en-GB" dirty="0"/>
              <a:t>Where are we in Wessex CYAPCN?</a:t>
            </a:r>
          </a:p>
        </p:txBody>
      </p:sp>
      <p:sp>
        <p:nvSpPr>
          <p:cNvPr id="3" name="Content Placeholder 2">
            <a:extLst>
              <a:ext uri="{FF2B5EF4-FFF2-40B4-BE49-F238E27FC236}">
                <a16:creationId xmlns:a16="http://schemas.microsoft.com/office/drawing/2014/main" id="{2EFE910A-AA45-4D9F-947A-915B25DDE6B7}"/>
              </a:ext>
            </a:extLst>
          </p:cNvPr>
          <p:cNvSpPr>
            <a:spLocks noGrp="1"/>
          </p:cNvSpPr>
          <p:nvPr>
            <p:ph idx="1"/>
          </p:nvPr>
        </p:nvSpPr>
        <p:spPr>
          <a:xfrm>
            <a:off x="638827" y="1690688"/>
            <a:ext cx="11047957" cy="4802187"/>
          </a:xfrm>
        </p:spPr>
        <p:txBody>
          <a:bodyPr>
            <a:normAutofit/>
          </a:bodyPr>
          <a:lstStyle/>
          <a:p>
            <a:r>
              <a:rPr lang="en-GB" dirty="0"/>
              <a:t>Steering Group</a:t>
            </a:r>
          </a:p>
          <a:p>
            <a:endParaRPr lang="en-GB" dirty="0"/>
          </a:p>
          <a:p>
            <a:r>
              <a:rPr lang="en-GB" dirty="0"/>
              <a:t>Vision and mission</a:t>
            </a:r>
          </a:p>
          <a:p>
            <a:endParaRPr lang="en-GB" dirty="0"/>
          </a:p>
          <a:p>
            <a:r>
              <a:rPr lang="en-GB" dirty="0"/>
              <a:t>Service mapping</a:t>
            </a:r>
          </a:p>
          <a:p>
            <a:r>
              <a:rPr lang="en-GB" dirty="0"/>
              <a:t>Stakeholder mapping</a:t>
            </a:r>
          </a:p>
          <a:p>
            <a:r>
              <a:rPr lang="en-GB" dirty="0"/>
              <a:t>Network mapping</a:t>
            </a:r>
          </a:p>
          <a:p>
            <a:endParaRPr lang="en-GB" dirty="0"/>
          </a:p>
          <a:p>
            <a:r>
              <a:rPr lang="en-GB" dirty="0"/>
              <a:t>Benchmarking NHSE/I outcomes, NICE standards, Ambitions</a:t>
            </a:r>
          </a:p>
        </p:txBody>
      </p:sp>
    </p:spTree>
    <p:extLst>
      <p:ext uri="{BB962C8B-B14F-4D97-AF65-F5344CB8AC3E}">
        <p14:creationId xmlns:p14="http://schemas.microsoft.com/office/powerpoint/2010/main" val="426018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A4A7-B8ED-C957-6EBB-CC09A19966FA}"/>
              </a:ext>
            </a:extLst>
          </p:cNvPr>
          <p:cNvSpPr>
            <a:spLocks noGrp="1"/>
          </p:cNvSpPr>
          <p:nvPr>
            <p:ph type="title"/>
          </p:nvPr>
        </p:nvSpPr>
        <p:spPr/>
        <p:txBody>
          <a:bodyPr/>
          <a:lstStyle/>
          <a:p>
            <a:r>
              <a:rPr lang="en-GB" dirty="0"/>
              <a:t>Structure</a:t>
            </a:r>
          </a:p>
        </p:txBody>
      </p:sp>
      <p:pic>
        <p:nvPicPr>
          <p:cNvPr id="4" name="Picture 3">
            <a:extLst>
              <a:ext uri="{FF2B5EF4-FFF2-40B4-BE49-F238E27FC236}">
                <a16:creationId xmlns:a16="http://schemas.microsoft.com/office/drawing/2014/main" id="{5C6F419C-98E3-AC76-3195-7A7B9CB1E654}"/>
              </a:ext>
            </a:extLst>
          </p:cNvPr>
          <p:cNvPicPr>
            <a:picLocks noChangeAspect="1"/>
          </p:cNvPicPr>
          <p:nvPr/>
        </p:nvPicPr>
        <p:blipFill>
          <a:blip r:embed="rId2"/>
          <a:stretch>
            <a:fillRect/>
          </a:stretch>
        </p:blipFill>
        <p:spPr>
          <a:xfrm>
            <a:off x="4136824" y="231800"/>
            <a:ext cx="5707568" cy="6394399"/>
          </a:xfrm>
          <a:prstGeom prst="rect">
            <a:avLst/>
          </a:prstGeom>
        </p:spPr>
      </p:pic>
    </p:spTree>
    <p:extLst>
      <p:ext uri="{BB962C8B-B14F-4D97-AF65-F5344CB8AC3E}">
        <p14:creationId xmlns:p14="http://schemas.microsoft.com/office/powerpoint/2010/main" val="425435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17DA0A-239E-4D4C-A15C-D55AD2B62834}"/>
              </a:ext>
            </a:extLst>
          </p:cNvPr>
          <p:cNvSpPr>
            <a:spLocks noGrp="1"/>
          </p:cNvSpPr>
          <p:nvPr>
            <p:ph idx="1"/>
          </p:nvPr>
        </p:nvSpPr>
        <p:spPr>
          <a:xfrm>
            <a:off x="469900" y="492124"/>
            <a:ext cx="11176000" cy="5845175"/>
          </a:xfrm>
        </p:spPr>
        <p:txBody>
          <a:bodyPr/>
          <a:lstStyle/>
          <a:p>
            <a:pPr marL="0" indent="0">
              <a:buNone/>
            </a:pPr>
            <a:r>
              <a:rPr lang="en-GB" b="1" dirty="0"/>
              <a:t>Vision</a:t>
            </a:r>
          </a:p>
          <a:p>
            <a:pPr marL="0" indent="0">
              <a:buNone/>
            </a:pPr>
            <a:endParaRPr lang="en-GB" dirty="0"/>
          </a:p>
          <a:p>
            <a:pPr marL="0" indent="0">
              <a:buNone/>
            </a:pPr>
            <a:r>
              <a:rPr lang="en-GB" dirty="0"/>
              <a:t>To ensure children and young adults with life limiting and life-threatening conditions across Wessex have access to equitable, sustainable, high quality, palliative and end of life care.</a:t>
            </a:r>
          </a:p>
          <a:p>
            <a:pPr marL="0" indent="0">
              <a:buNone/>
            </a:pPr>
            <a:endParaRPr lang="en-GB" dirty="0"/>
          </a:p>
          <a:p>
            <a:pPr marL="0" indent="0">
              <a:buNone/>
            </a:pPr>
            <a:r>
              <a:rPr lang="en-GB" b="1" dirty="0"/>
              <a:t>Mission</a:t>
            </a:r>
          </a:p>
          <a:p>
            <a:pPr marL="0" indent="0">
              <a:buNone/>
            </a:pPr>
            <a:endParaRPr lang="en-GB" dirty="0"/>
          </a:p>
          <a:p>
            <a:pPr marL="0" indent="0">
              <a:buNone/>
            </a:pPr>
            <a:r>
              <a:rPr lang="en-GB" dirty="0"/>
              <a:t>To develop an integrated approach to achieve equitable local and regional palliative and end of life care services for Children and Young Adults across Wessex.</a:t>
            </a:r>
          </a:p>
          <a:p>
            <a:endParaRPr lang="en-GB" dirty="0"/>
          </a:p>
        </p:txBody>
      </p:sp>
    </p:spTree>
    <p:extLst>
      <p:ext uri="{BB962C8B-B14F-4D97-AF65-F5344CB8AC3E}">
        <p14:creationId xmlns:p14="http://schemas.microsoft.com/office/powerpoint/2010/main" val="1781680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2E5D20-3884-4487-92F3-57507E0C05D2}"/>
              </a:ext>
            </a:extLst>
          </p:cNvPr>
          <p:cNvSpPr>
            <a:spLocks noGrp="1"/>
          </p:cNvSpPr>
          <p:nvPr>
            <p:ph idx="1"/>
          </p:nvPr>
        </p:nvSpPr>
        <p:spPr>
          <a:xfrm>
            <a:off x="178585" y="1036817"/>
            <a:ext cx="11671300" cy="5486399"/>
          </a:xfrm>
        </p:spPr>
        <p:txBody>
          <a:bodyPr>
            <a:normAutofit fontScale="92500" lnSpcReduction="10000"/>
          </a:bodyPr>
          <a:lstStyle/>
          <a:p>
            <a:pPr marL="742950" lvl="1" indent="-285750">
              <a:lnSpc>
                <a:spcPct val="107000"/>
              </a:lnSpc>
              <a:buFont typeface="+mj-lt"/>
              <a:buAutoNum type="arabicPeriod"/>
            </a:pPr>
            <a:r>
              <a:rPr lang="en-GB" sz="2600" dirty="0">
                <a:effectLst/>
                <a:latin typeface="Calibri" panose="020F0502020204030204" pitchFamily="34" charset="0"/>
                <a:ea typeface="Calibri" panose="020F0502020204030204" pitchFamily="34" charset="0"/>
                <a:cs typeface="Calibri" panose="020F0502020204030204" pitchFamily="34" charset="0"/>
              </a:rPr>
              <a:t>Develop a collaborative network co-produced with children and young adults with life-limiting and life-threatening conditions, their parents and carers.</a:t>
            </a:r>
          </a:p>
          <a:p>
            <a:pPr marL="971550" lvl="1" indent="-514350">
              <a:lnSpc>
                <a:spcPct val="107000"/>
              </a:lnSpc>
              <a:buFont typeface="+mj-lt"/>
              <a:buAutoNum type="arabicPeriod"/>
            </a:pP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mj-lt"/>
              <a:buAutoNum type="arabicPeriod"/>
            </a:pPr>
            <a:r>
              <a:rPr lang="en-GB" sz="2600" dirty="0">
                <a:effectLst/>
                <a:latin typeface="Calibri" panose="020F0502020204030204" pitchFamily="34" charset="0"/>
                <a:ea typeface="Calibri" panose="020F0502020204030204" pitchFamily="34" charset="0"/>
                <a:cs typeface="Calibri" panose="020F0502020204030204" pitchFamily="34" charset="0"/>
              </a:rPr>
              <a:t>To identify the workforce supporting CYA with life limiting conditions within health, education and social care in Wessex (clinical and non clinical) and provide a forum of support</a:t>
            </a:r>
            <a:r>
              <a:rPr lang="en-GB" sz="2600" dirty="0">
                <a:latin typeface="Calibri" panose="020F0502020204030204" pitchFamily="34" charset="0"/>
                <a:ea typeface="Calibri" panose="020F0502020204030204" pitchFamily="34" charset="0"/>
                <a:cs typeface="Calibri" panose="020F0502020204030204" pitchFamily="34" charset="0"/>
              </a:rPr>
              <a:t>.</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mj-lt"/>
              <a:buAutoNum type="arabicPeriod"/>
            </a:pPr>
            <a:endParaRPr lang="en-GB" sz="26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15000"/>
              </a:lnSpc>
              <a:buFont typeface="+mj-lt"/>
              <a:buAutoNum type="arabicPeriod"/>
            </a:pPr>
            <a:r>
              <a:rPr lang="en-GB" sz="2600" dirty="0">
                <a:effectLst/>
                <a:latin typeface="Calibri" panose="020F0502020204030204" pitchFamily="34" charset="0"/>
                <a:ea typeface="Calibri" panose="020F0502020204030204" pitchFamily="34" charset="0"/>
                <a:cs typeface="Calibri" panose="020F0502020204030204" pitchFamily="34" charset="0"/>
              </a:rPr>
              <a:t>Support a strategy for the expansion of workforce in CYA palliative care services across the region, working with integrated care systems to deliver this. Provide education and training in PEoLC to this workforce.  </a:t>
            </a:r>
          </a:p>
          <a:p>
            <a:pPr marL="971550" lvl="1" indent="-514350">
              <a:lnSpc>
                <a:spcPct val="115000"/>
              </a:lnSpc>
              <a:buFont typeface="+mj-lt"/>
              <a:buAutoNum type="arabicPeriod"/>
            </a:pP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800"/>
              </a:spcAft>
              <a:buFont typeface="+mj-lt"/>
              <a:buAutoNum type="arabicPeriod"/>
            </a:pPr>
            <a:r>
              <a:rPr lang="en-GB" sz="2600" dirty="0">
                <a:effectLst/>
                <a:latin typeface="Calibri" panose="020F0502020204030204" pitchFamily="34" charset="0"/>
                <a:ea typeface="Calibri" panose="020F0502020204030204" pitchFamily="34" charset="0"/>
                <a:cs typeface="Calibri" panose="020F0502020204030204" pitchFamily="34" charset="0"/>
              </a:rPr>
              <a:t>To identify and share best practice from within both clinical and wider professional organisations and networks within the Wessex region.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TextBox 3">
            <a:extLst>
              <a:ext uri="{FF2B5EF4-FFF2-40B4-BE49-F238E27FC236}">
                <a16:creationId xmlns:a16="http://schemas.microsoft.com/office/drawing/2014/main" id="{8AA1EC31-663B-4AD8-9C2E-B27465F6DB8D}"/>
              </a:ext>
            </a:extLst>
          </p:cNvPr>
          <p:cNvSpPr txBox="1"/>
          <p:nvPr/>
        </p:nvSpPr>
        <p:spPr>
          <a:xfrm>
            <a:off x="469900" y="190500"/>
            <a:ext cx="8356600" cy="646331"/>
          </a:xfrm>
          <a:prstGeom prst="rect">
            <a:avLst/>
          </a:prstGeom>
          <a:noFill/>
        </p:spPr>
        <p:txBody>
          <a:bodyPr wrap="square" rtlCol="0">
            <a:spAutoFit/>
          </a:bodyPr>
          <a:lstStyle/>
          <a:p>
            <a:r>
              <a:rPr lang="en-GB" sz="3600" dirty="0"/>
              <a:t>Strategic Aims</a:t>
            </a:r>
          </a:p>
        </p:txBody>
      </p:sp>
    </p:spTree>
    <p:extLst>
      <p:ext uri="{BB962C8B-B14F-4D97-AF65-F5344CB8AC3E}">
        <p14:creationId xmlns:p14="http://schemas.microsoft.com/office/powerpoint/2010/main" val="1475254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20A406-F926-4BB5-88B1-1E1A6DF3FE74}"/>
              </a:ext>
            </a:extLst>
          </p:cNvPr>
          <p:cNvSpPr>
            <a:spLocks noGrp="1"/>
          </p:cNvSpPr>
          <p:nvPr>
            <p:ph idx="1"/>
          </p:nvPr>
        </p:nvSpPr>
        <p:spPr>
          <a:xfrm>
            <a:off x="188537" y="320511"/>
            <a:ext cx="11802358" cy="6429081"/>
          </a:xfrm>
        </p:spPr>
        <p:txBody>
          <a:bodyPr>
            <a:normAutofit fontScale="92500" lnSpcReduction="10000"/>
          </a:bodyPr>
          <a:lstStyle/>
          <a:p>
            <a:pPr marL="914400" lvl="1" indent="-457200">
              <a:lnSpc>
                <a:spcPct val="115000"/>
              </a:lnSpc>
              <a:buFont typeface="+mj-lt"/>
              <a:buAutoNum type="arabicPeriod" startAt="5"/>
            </a:pPr>
            <a:r>
              <a:rPr lang="en-GB" dirty="0">
                <a:effectLst/>
                <a:latin typeface="Calibri" panose="020F0502020204030204" pitchFamily="34" charset="0"/>
                <a:ea typeface="Calibri" panose="020F0502020204030204" pitchFamily="34" charset="0"/>
                <a:cs typeface="Calibri" panose="020F0502020204030204" pitchFamily="34" charset="0"/>
              </a:rPr>
              <a:t>To develop Wessex wide guidance to support integration across organisational boundaries, ensuring these are operational and applicable across clinical and non-clinical settings.  </a:t>
            </a:r>
          </a:p>
          <a:p>
            <a:pPr marL="800100" lvl="1" indent="-342900">
              <a:lnSpc>
                <a:spcPct val="115000"/>
              </a:lnSpc>
              <a:buFont typeface="+mj-lt"/>
              <a:buAutoNum type="arabicPeriod" startAt="5"/>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buFont typeface="+mj-lt"/>
              <a:buAutoNum type="arabicPeriod" startAt="5"/>
            </a:pPr>
            <a:r>
              <a:rPr lang="en-GB" dirty="0">
                <a:effectLst/>
                <a:latin typeface="Calibri" panose="020F0502020204030204" pitchFamily="34" charset="0"/>
                <a:ea typeface="Calibri" panose="020F0502020204030204" pitchFamily="34" charset="0"/>
                <a:cs typeface="Calibri" panose="020F0502020204030204" pitchFamily="34" charset="0"/>
              </a:rPr>
              <a:t>Advocate for equitable end of life care provision, reducing variation across Wessex,   whilst working with integrated care systems to ensure local needs are prioritised.</a:t>
            </a:r>
          </a:p>
          <a:p>
            <a:pPr marL="800100" lvl="1" indent="-342900">
              <a:lnSpc>
                <a:spcPct val="115000"/>
              </a:lnSpc>
              <a:buFont typeface="+mj-lt"/>
              <a:buAutoNum type="arabicPeriod" startAt="5"/>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buFont typeface="+mj-lt"/>
              <a:buAutoNum type="arabicPeriod" startAt="5"/>
            </a:pPr>
            <a:r>
              <a:rPr lang="en-GB" dirty="0">
                <a:effectLst/>
                <a:latin typeface="Calibri" panose="020F0502020204030204" pitchFamily="34" charset="0"/>
                <a:ea typeface="Calibri" panose="020F0502020204030204" pitchFamily="34" charset="0"/>
                <a:cs typeface="Calibri" panose="020F0502020204030204" pitchFamily="34" charset="0"/>
              </a:rPr>
              <a:t>Advocate for a sustainable, commissioned 24/7 model of end-of-life care including local medical and nursing provision and access to specialist palliative care support.</a:t>
            </a:r>
          </a:p>
          <a:p>
            <a:pPr marL="800100" lvl="1" indent="-342900">
              <a:lnSpc>
                <a:spcPct val="115000"/>
              </a:lnSpc>
              <a:buFont typeface="+mj-lt"/>
              <a:buAutoNum type="arabicPeriod" startAt="5"/>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buFont typeface="+mj-lt"/>
              <a:buAutoNum type="arabicPeriod" startAt="5"/>
            </a:pPr>
            <a:r>
              <a:rPr lang="en-GB" dirty="0">
                <a:effectLst/>
                <a:latin typeface="Calibri" panose="020F0502020204030204" pitchFamily="34" charset="0"/>
                <a:ea typeface="Calibri" panose="020F0502020204030204" pitchFamily="34" charset="0"/>
                <a:cs typeface="Calibri" panose="020F0502020204030204" pitchFamily="34" charset="0"/>
              </a:rPr>
              <a:t>Align contracting, funding approaches and policy development.</a:t>
            </a:r>
          </a:p>
          <a:p>
            <a:pPr marL="800100" lvl="1" indent="-342900">
              <a:lnSpc>
                <a:spcPct val="115000"/>
              </a:lnSpc>
              <a:buFont typeface="+mj-lt"/>
              <a:buAutoNum type="arabicPeriod" startAt="5"/>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buFont typeface="+mj-lt"/>
              <a:buAutoNum type="arabicPeriod" startAt="5"/>
            </a:pPr>
            <a:r>
              <a:rPr lang="en-GB" dirty="0">
                <a:effectLst/>
                <a:latin typeface="Calibri" panose="020F0502020204030204" pitchFamily="34" charset="0"/>
                <a:ea typeface="Calibri" panose="020F0502020204030204" pitchFamily="34" charset="0"/>
                <a:cs typeface="Calibri" panose="020F0502020204030204" pitchFamily="34" charset="0"/>
              </a:rPr>
              <a:t>Advocate for CYP and their families to ensure they are represented in the local and regional care planning and commissioning agenda.</a:t>
            </a:r>
          </a:p>
          <a:p>
            <a:pPr marL="800100" lvl="1" indent="-342900">
              <a:lnSpc>
                <a:spcPct val="115000"/>
              </a:lnSpc>
              <a:buFont typeface="+mj-lt"/>
              <a:buAutoNum type="arabicPeriod" startAt="5"/>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15000"/>
              </a:lnSpc>
              <a:spcAft>
                <a:spcPts val="800"/>
              </a:spcAft>
              <a:buFont typeface="+mj-lt"/>
              <a:buAutoNum type="arabicPeriod" startAt="5"/>
            </a:pPr>
            <a:r>
              <a:rPr lang="en-GB" dirty="0">
                <a:effectLst/>
                <a:latin typeface="Calibri" panose="020F0502020204030204" pitchFamily="34" charset="0"/>
                <a:ea typeface="Calibri" panose="020F0502020204030204" pitchFamily="34" charset="0"/>
                <a:cs typeface="Calibri" panose="020F0502020204030204" pitchFamily="34" charset="0"/>
              </a:rPr>
              <a:t>Advise on the development of a strategic and integrated approach to local and regional palliative care services across Wessex.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102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5F9C-8485-4EE3-97F4-2979E71283D0}"/>
              </a:ext>
            </a:extLst>
          </p:cNvPr>
          <p:cNvSpPr>
            <a:spLocks noGrp="1"/>
          </p:cNvSpPr>
          <p:nvPr>
            <p:ph type="title"/>
          </p:nvPr>
        </p:nvSpPr>
        <p:spPr>
          <a:xfrm>
            <a:off x="226243" y="-192890"/>
            <a:ext cx="10515600" cy="1325563"/>
          </a:xfrm>
        </p:spPr>
        <p:txBody>
          <a:bodyPr/>
          <a:lstStyle/>
          <a:p>
            <a:r>
              <a:rPr lang="en-GB" dirty="0"/>
              <a:t>Early objectives</a:t>
            </a:r>
          </a:p>
        </p:txBody>
      </p:sp>
      <p:sp>
        <p:nvSpPr>
          <p:cNvPr id="3" name="Content Placeholder 2">
            <a:extLst>
              <a:ext uri="{FF2B5EF4-FFF2-40B4-BE49-F238E27FC236}">
                <a16:creationId xmlns:a16="http://schemas.microsoft.com/office/drawing/2014/main" id="{6EAB37D0-1FD9-4868-AF3C-1C3054D2986C}"/>
              </a:ext>
            </a:extLst>
          </p:cNvPr>
          <p:cNvSpPr>
            <a:spLocks noGrp="1"/>
          </p:cNvSpPr>
          <p:nvPr>
            <p:ph idx="1"/>
          </p:nvPr>
        </p:nvSpPr>
        <p:spPr>
          <a:xfrm>
            <a:off x="226243" y="1018095"/>
            <a:ext cx="11250105" cy="5658489"/>
          </a:xfrm>
        </p:spPr>
        <p:txBody>
          <a:bodyPr>
            <a:normAutofit fontScale="92500" lnSpcReduction="20000"/>
          </a:bodyPr>
          <a:lstStyle/>
          <a:p>
            <a:r>
              <a:rPr lang="en-GB" dirty="0"/>
              <a:t>Stakeholder engagement</a:t>
            </a:r>
          </a:p>
          <a:p>
            <a:pPr lvl="1"/>
            <a:r>
              <a:rPr lang="en-GB" dirty="0"/>
              <a:t>Steering group established</a:t>
            </a:r>
          </a:p>
          <a:p>
            <a:pPr lvl="1"/>
            <a:r>
              <a:rPr lang="en-GB" dirty="0"/>
              <a:t>Other networks engaged (NICU, oncology, Adult Pall Med, Hospice Collaborative, ICB)</a:t>
            </a:r>
          </a:p>
          <a:p>
            <a:pPr lvl="1"/>
            <a:r>
              <a:rPr lang="en-GB" dirty="0"/>
              <a:t>Initiating broader forum for all health, social care and education professionals (June 2023).</a:t>
            </a:r>
          </a:p>
          <a:p>
            <a:pPr lvl="1"/>
            <a:endParaRPr lang="en-GB" dirty="0"/>
          </a:p>
          <a:p>
            <a:r>
              <a:rPr lang="en-GB" dirty="0"/>
              <a:t>Governance and approach</a:t>
            </a:r>
          </a:p>
          <a:p>
            <a:pPr lvl="1"/>
            <a:r>
              <a:rPr lang="en-GB" dirty="0"/>
              <a:t>Links to HIOW ICB</a:t>
            </a:r>
          </a:p>
          <a:p>
            <a:pPr lvl="1"/>
            <a:r>
              <a:rPr lang="en-GB" dirty="0"/>
              <a:t>Steering group and interdisciplinary forum</a:t>
            </a:r>
          </a:p>
          <a:p>
            <a:pPr marL="457200" lvl="1" indent="0">
              <a:buNone/>
            </a:pPr>
            <a:endParaRPr lang="en-GB" dirty="0"/>
          </a:p>
          <a:p>
            <a:r>
              <a:rPr lang="en-GB" dirty="0"/>
              <a:t>Strategy development</a:t>
            </a:r>
          </a:p>
          <a:p>
            <a:pPr lvl="1"/>
            <a:r>
              <a:rPr lang="en-GB" dirty="0"/>
              <a:t>ICB integration HIOW</a:t>
            </a:r>
          </a:p>
          <a:p>
            <a:pPr lvl="1"/>
            <a:r>
              <a:rPr lang="en-GB" dirty="0"/>
              <a:t>CYP specification HIOW</a:t>
            </a:r>
          </a:p>
          <a:p>
            <a:pPr lvl="1"/>
            <a:r>
              <a:rPr lang="en-GB" dirty="0"/>
              <a:t>All Ages Strategy HIOW</a:t>
            </a:r>
          </a:p>
          <a:p>
            <a:pPr lvl="1"/>
            <a:r>
              <a:rPr lang="en-GB" dirty="0"/>
              <a:t>Supporting other ICS regions – Dorset, Sussex (now self sustaining relationships)</a:t>
            </a:r>
          </a:p>
          <a:p>
            <a:pPr lvl="1"/>
            <a:endParaRPr lang="en-GB" dirty="0"/>
          </a:p>
          <a:p>
            <a:pPr marL="457200" lvl="1" indent="0">
              <a:buNone/>
            </a:pPr>
            <a:endParaRPr lang="en-GB" dirty="0"/>
          </a:p>
          <a:p>
            <a:r>
              <a:rPr lang="en-GB" dirty="0"/>
              <a:t>Interdisciplinary network</a:t>
            </a:r>
          </a:p>
        </p:txBody>
      </p:sp>
      <p:pic>
        <p:nvPicPr>
          <p:cNvPr id="4" name="Picture 3">
            <a:extLst>
              <a:ext uri="{FF2B5EF4-FFF2-40B4-BE49-F238E27FC236}">
                <a16:creationId xmlns:a16="http://schemas.microsoft.com/office/drawing/2014/main" id="{FE961EBD-4B9B-4972-B0A2-3970DDA444FF}"/>
              </a:ext>
            </a:extLst>
          </p:cNvPr>
          <p:cNvPicPr>
            <a:picLocks noChangeAspect="1"/>
          </p:cNvPicPr>
          <p:nvPr/>
        </p:nvPicPr>
        <p:blipFill>
          <a:blip r:embed="rId2"/>
          <a:stretch>
            <a:fillRect/>
          </a:stretch>
        </p:blipFill>
        <p:spPr>
          <a:xfrm>
            <a:off x="10741843" y="367893"/>
            <a:ext cx="999831" cy="1005927"/>
          </a:xfrm>
          <a:prstGeom prst="rect">
            <a:avLst/>
          </a:prstGeom>
        </p:spPr>
      </p:pic>
    </p:spTree>
    <p:extLst>
      <p:ext uri="{BB962C8B-B14F-4D97-AF65-F5344CB8AC3E}">
        <p14:creationId xmlns:p14="http://schemas.microsoft.com/office/powerpoint/2010/main" val="409543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F146-5E63-4E75-897C-B9E071DA6CA6}"/>
              </a:ext>
            </a:extLst>
          </p:cNvPr>
          <p:cNvSpPr>
            <a:spLocks noGrp="1"/>
          </p:cNvSpPr>
          <p:nvPr>
            <p:ph type="title"/>
          </p:nvPr>
        </p:nvSpPr>
        <p:spPr/>
        <p:txBody>
          <a:bodyPr/>
          <a:lstStyle/>
          <a:p>
            <a:r>
              <a:rPr lang="en-GB" dirty="0"/>
              <a:t>Benchmarking Methodology</a:t>
            </a:r>
          </a:p>
        </p:txBody>
      </p:sp>
      <p:sp>
        <p:nvSpPr>
          <p:cNvPr id="3" name="Content Placeholder 2">
            <a:extLst>
              <a:ext uri="{FF2B5EF4-FFF2-40B4-BE49-F238E27FC236}">
                <a16:creationId xmlns:a16="http://schemas.microsoft.com/office/drawing/2014/main" id="{62FF2F95-A4FA-40DF-95CB-F0ACB0A6168B}"/>
              </a:ext>
            </a:extLst>
          </p:cNvPr>
          <p:cNvSpPr>
            <a:spLocks noGrp="1"/>
          </p:cNvSpPr>
          <p:nvPr>
            <p:ph idx="1"/>
          </p:nvPr>
        </p:nvSpPr>
        <p:spPr>
          <a:xfrm>
            <a:off x="615054" y="1690688"/>
            <a:ext cx="10515600" cy="4351338"/>
          </a:xfrm>
        </p:spPr>
        <p:txBody>
          <a:bodyPr>
            <a:normAutofit fontScale="92500" lnSpcReduction="20000"/>
          </a:bodyPr>
          <a:lstStyle/>
          <a:p>
            <a:r>
              <a:rPr lang="en-GB" sz="3200" dirty="0"/>
              <a:t>Service Evaluation 2020</a:t>
            </a:r>
          </a:p>
          <a:p>
            <a:pPr lvl="1"/>
            <a:r>
              <a:rPr lang="en-GB" sz="2800" dirty="0"/>
              <a:t>Last 15 patients requiring specialist palliative care</a:t>
            </a:r>
          </a:p>
          <a:p>
            <a:pPr lvl="1"/>
            <a:r>
              <a:rPr lang="en-GB" sz="2800" dirty="0"/>
              <a:t>Interviews with staff across University hospitals </a:t>
            </a:r>
            <a:r>
              <a:rPr lang="en-GB" sz="2800" dirty="0" err="1"/>
              <a:t>southampton</a:t>
            </a:r>
            <a:r>
              <a:rPr lang="en-GB" sz="2800" dirty="0"/>
              <a:t> and Naomi House &amp; </a:t>
            </a:r>
            <a:r>
              <a:rPr lang="en-GB" sz="2800" dirty="0" err="1"/>
              <a:t>Jacksplace</a:t>
            </a:r>
            <a:r>
              <a:rPr lang="en-GB" sz="2800" dirty="0"/>
              <a:t> Hospices</a:t>
            </a:r>
          </a:p>
          <a:p>
            <a:pPr lvl="1"/>
            <a:endParaRPr lang="en-GB" sz="2800" dirty="0"/>
          </a:p>
          <a:p>
            <a:r>
              <a:rPr lang="en-GB" sz="3200" dirty="0"/>
              <a:t>Focus group discussion sector leaders</a:t>
            </a:r>
          </a:p>
          <a:p>
            <a:pPr lvl="1"/>
            <a:endParaRPr lang="en-GB" sz="2800" dirty="0"/>
          </a:p>
          <a:p>
            <a:r>
              <a:rPr lang="en-GB" sz="3200" dirty="0"/>
              <a:t>Creation of bespoke benchmarking table</a:t>
            </a:r>
          </a:p>
          <a:p>
            <a:pPr lvl="1"/>
            <a:r>
              <a:rPr lang="en-GB" sz="2800" dirty="0"/>
              <a:t>Ambitions</a:t>
            </a:r>
          </a:p>
          <a:p>
            <a:pPr lvl="1"/>
            <a:r>
              <a:rPr lang="en-GB" sz="2800" dirty="0"/>
              <a:t>NICE standards</a:t>
            </a:r>
          </a:p>
          <a:p>
            <a:pPr lvl="1"/>
            <a:r>
              <a:rPr lang="en-GB" sz="2800" dirty="0"/>
              <a:t>Risk log</a:t>
            </a:r>
          </a:p>
        </p:txBody>
      </p:sp>
      <p:pic>
        <p:nvPicPr>
          <p:cNvPr id="4" name="Picture 3">
            <a:extLst>
              <a:ext uri="{FF2B5EF4-FFF2-40B4-BE49-F238E27FC236}">
                <a16:creationId xmlns:a16="http://schemas.microsoft.com/office/drawing/2014/main" id="{AC477A73-9154-4700-876C-CC0BEDF765A3}"/>
              </a:ext>
            </a:extLst>
          </p:cNvPr>
          <p:cNvPicPr>
            <a:picLocks noChangeAspect="1"/>
          </p:cNvPicPr>
          <p:nvPr/>
        </p:nvPicPr>
        <p:blipFill>
          <a:blip r:embed="rId2"/>
          <a:stretch>
            <a:fillRect/>
          </a:stretch>
        </p:blipFill>
        <p:spPr>
          <a:xfrm>
            <a:off x="7875069" y="4354286"/>
            <a:ext cx="3927125" cy="2246040"/>
          </a:xfrm>
          <a:prstGeom prst="rect">
            <a:avLst/>
          </a:prstGeom>
        </p:spPr>
      </p:pic>
      <p:pic>
        <p:nvPicPr>
          <p:cNvPr id="5" name="Picture 4">
            <a:extLst>
              <a:ext uri="{FF2B5EF4-FFF2-40B4-BE49-F238E27FC236}">
                <a16:creationId xmlns:a16="http://schemas.microsoft.com/office/drawing/2014/main" id="{1FDF1B25-3A2A-422C-B683-23151698C6E5}"/>
              </a:ext>
            </a:extLst>
          </p:cNvPr>
          <p:cNvPicPr>
            <a:picLocks noChangeAspect="1"/>
          </p:cNvPicPr>
          <p:nvPr/>
        </p:nvPicPr>
        <p:blipFill>
          <a:blip r:embed="rId3"/>
          <a:stretch>
            <a:fillRect/>
          </a:stretch>
        </p:blipFill>
        <p:spPr>
          <a:xfrm>
            <a:off x="593260" y="5786785"/>
            <a:ext cx="5279594" cy="780356"/>
          </a:xfrm>
          <a:prstGeom prst="rect">
            <a:avLst/>
          </a:prstGeom>
        </p:spPr>
      </p:pic>
    </p:spTree>
    <p:extLst>
      <p:ext uri="{BB962C8B-B14F-4D97-AF65-F5344CB8AC3E}">
        <p14:creationId xmlns:p14="http://schemas.microsoft.com/office/powerpoint/2010/main" val="1353073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EE7D-15C5-4226-B764-410900CB4ED6}"/>
              </a:ext>
            </a:extLst>
          </p:cNvPr>
          <p:cNvSpPr>
            <a:spLocks noGrp="1"/>
          </p:cNvSpPr>
          <p:nvPr>
            <p:ph type="title"/>
          </p:nvPr>
        </p:nvSpPr>
        <p:spPr>
          <a:xfrm>
            <a:off x="653561" y="271340"/>
            <a:ext cx="10515600" cy="1325563"/>
          </a:xfrm>
        </p:spPr>
        <p:txBody>
          <a:bodyPr/>
          <a:lstStyle/>
          <a:p>
            <a:r>
              <a:rPr lang="en-GB" dirty="0"/>
              <a:t>What are we doing well?</a:t>
            </a:r>
          </a:p>
        </p:txBody>
      </p:sp>
      <p:sp>
        <p:nvSpPr>
          <p:cNvPr id="4" name="TextBox 3">
            <a:extLst>
              <a:ext uri="{FF2B5EF4-FFF2-40B4-BE49-F238E27FC236}">
                <a16:creationId xmlns:a16="http://schemas.microsoft.com/office/drawing/2014/main" id="{6BAF7A65-E97B-4C89-9A3B-C5F89EBBE9D1}"/>
              </a:ext>
            </a:extLst>
          </p:cNvPr>
          <p:cNvSpPr txBox="1"/>
          <p:nvPr/>
        </p:nvSpPr>
        <p:spPr>
          <a:xfrm>
            <a:off x="468922" y="2183057"/>
            <a:ext cx="10884877" cy="3539430"/>
          </a:xfrm>
          <a:prstGeom prst="rect">
            <a:avLst/>
          </a:prstGeom>
          <a:noFill/>
        </p:spPr>
        <p:txBody>
          <a:bodyPr wrap="square" rtlCol="0">
            <a:spAutoFit/>
          </a:bodyPr>
          <a:lstStyle/>
          <a:p>
            <a:pPr marL="457200" indent="-457200">
              <a:buFont typeface="Arial" panose="020B0604020202020204" pitchFamily="34" charset="0"/>
              <a:buChar char="•"/>
            </a:pPr>
            <a:r>
              <a:rPr lang="en-GB" sz="2800" dirty="0"/>
              <a:t>Preferred place of care whilst dying achieved in 67% cases.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93% had symptom management plan.</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80% had advance care plan</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100% of families received some form of psychological support through NHS, hospice or third sector agencies. </a:t>
            </a:r>
          </a:p>
        </p:txBody>
      </p:sp>
    </p:spTree>
    <p:extLst>
      <p:ext uri="{BB962C8B-B14F-4D97-AF65-F5344CB8AC3E}">
        <p14:creationId xmlns:p14="http://schemas.microsoft.com/office/powerpoint/2010/main" val="1842227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9B06BD-E040-4B43-9519-0645C0A3653B}"/>
              </a:ext>
            </a:extLst>
          </p:cNvPr>
          <p:cNvSpPr>
            <a:spLocks noGrp="1"/>
          </p:cNvSpPr>
          <p:nvPr>
            <p:ph idx="1"/>
          </p:nvPr>
        </p:nvSpPr>
        <p:spPr>
          <a:xfrm>
            <a:off x="422031" y="656492"/>
            <a:ext cx="10931769" cy="5520471"/>
          </a:xfrm>
        </p:spPr>
        <p:txBody>
          <a:bodyPr>
            <a:normAutofit fontScale="77500" lnSpcReduction="20000"/>
          </a:bodyPr>
          <a:lstStyle/>
          <a:p>
            <a:pPr>
              <a:lnSpc>
                <a:spcPct val="150000"/>
              </a:lnSpc>
            </a:pPr>
            <a:r>
              <a:rPr lang="en-GB" sz="3600" dirty="0"/>
              <a:t>Individualised care</a:t>
            </a:r>
          </a:p>
          <a:p>
            <a:pPr>
              <a:lnSpc>
                <a:spcPct val="150000"/>
              </a:lnSpc>
            </a:pPr>
            <a:r>
              <a:rPr lang="en-GB" sz="3600" dirty="0"/>
              <a:t>Person centred planning</a:t>
            </a:r>
          </a:p>
          <a:p>
            <a:pPr>
              <a:lnSpc>
                <a:spcPct val="150000"/>
              </a:lnSpc>
            </a:pPr>
            <a:r>
              <a:rPr lang="en-GB" sz="3600" dirty="0"/>
              <a:t>Agreed regional ACP documentation</a:t>
            </a:r>
          </a:p>
          <a:p>
            <a:pPr>
              <a:lnSpc>
                <a:spcPct val="150000"/>
              </a:lnSpc>
            </a:pPr>
            <a:r>
              <a:rPr lang="en-GB" sz="3600" dirty="0"/>
              <a:t>Named clinical lead</a:t>
            </a:r>
          </a:p>
          <a:p>
            <a:pPr>
              <a:lnSpc>
                <a:spcPct val="150000"/>
              </a:lnSpc>
            </a:pPr>
            <a:r>
              <a:rPr lang="en-GB" sz="3600" dirty="0"/>
              <a:t>SPPC available across region during working hours.</a:t>
            </a:r>
          </a:p>
          <a:p>
            <a:pPr>
              <a:lnSpc>
                <a:spcPct val="150000"/>
              </a:lnSpc>
            </a:pPr>
            <a:r>
              <a:rPr lang="en-GB" sz="3600" dirty="0"/>
              <a:t>Agreed shared care approach for NHS providers.</a:t>
            </a:r>
          </a:p>
          <a:p>
            <a:pPr>
              <a:lnSpc>
                <a:spcPct val="150000"/>
              </a:lnSpc>
            </a:pPr>
            <a:r>
              <a:rPr lang="en-GB" sz="3600" dirty="0"/>
              <a:t>Strong clearly defined leadership for PEoLC</a:t>
            </a:r>
          </a:p>
          <a:p>
            <a:pPr>
              <a:lnSpc>
                <a:spcPct val="150000"/>
              </a:lnSpc>
            </a:pPr>
            <a:r>
              <a:rPr lang="en-GB" sz="3600" dirty="0"/>
              <a:t>Psychological and bereavement support (oncology and hospice pts)</a:t>
            </a:r>
          </a:p>
        </p:txBody>
      </p:sp>
    </p:spTree>
    <p:extLst>
      <p:ext uri="{BB962C8B-B14F-4D97-AF65-F5344CB8AC3E}">
        <p14:creationId xmlns:p14="http://schemas.microsoft.com/office/powerpoint/2010/main" val="207622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91CA-E724-457C-9E34-31424147C652}"/>
              </a:ext>
            </a:extLst>
          </p:cNvPr>
          <p:cNvSpPr>
            <a:spLocks noGrp="1"/>
          </p:cNvSpPr>
          <p:nvPr>
            <p:ph type="title"/>
          </p:nvPr>
        </p:nvSpPr>
        <p:spPr>
          <a:xfrm>
            <a:off x="157284" y="-128343"/>
            <a:ext cx="10515600" cy="1325563"/>
          </a:xfrm>
        </p:spPr>
        <p:txBody>
          <a:bodyPr/>
          <a:lstStyle/>
          <a:p>
            <a:r>
              <a:rPr lang="en-GB" dirty="0"/>
              <a:t>Clinical risks</a:t>
            </a:r>
          </a:p>
        </p:txBody>
      </p:sp>
      <p:sp>
        <p:nvSpPr>
          <p:cNvPr id="3" name="Content Placeholder 2">
            <a:extLst>
              <a:ext uri="{FF2B5EF4-FFF2-40B4-BE49-F238E27FC236}">
                <a16:creationId xmlns:a16="http://schemas.microsoft.com/office/drawing/2014/main" id="{72FE9C25-28D7-4DAF-8248-EF741CFAB261}"/>
              </a:ext>
            </a:extLst>
          </p:cNvPr>
          <p:cNvSpPr>
            <a:spLocks noGrp="1"/>
          </p:cNvSpPr>
          <p:nvPr>
            <p:ph idx="1"/>
          </p:nvPr>
        </p:nvSpPr>
        <p:spPr>
          <a:xfrm>
            <a:off x="316523" y="1197220"/>
            <a:ext cx="11558954" cy="5395012"/>
          </a:xfrm>
        </p:spPr>
        <p:txBody>
          <a:bodyPr>
            <a:normAutofit/>
          </a:bodyPr>
          <a:lstStyle/>
          <a:p>
            <a:pPr>
              <a:lnSpc>
                <a:spcPct val="150000"/>
              </a:lnSpc>
            </a:pPr>
            <a:r>
              <a:rPr lang="en-GB" b="1" dirty="0"/>
              <a:t>Community children’s nursing numbers </a:t>
            </a:r>
          </a:p>
          <a:p>
            <a:pPr>
              <a:lnSpc>
                <a:spcPct val="150000"/>
              </a:lnSpc>
            </a:pPr>
            <a:r>
              <a:rPr lang="en-GB" b="1" dirty="0"/>
              <a:t>Hospice staffing across region </a:t>
            </a:r>
            <a:r>
              <a:rPr lang="en-GB" dirty="0"/>
              <a:t>(limited respite/stepdown + referrals in from BOB)</a:t>
            </a:r>
          </a:p>
          <a:p>
            <a:pPr>
              <a:lnSpc>
                <a:spcPct val="150000"/>
              </a:lnSpc>
            </a:pPr>
            <a:r>
              <a:rPr lang="en-GB" b="1" dirty="0"/>
              <a:t>Specialist paediatric palliative medicine advice 24/7 </a:t>
            </a:r>
            <a:r>
              <a:rPr lang="en-GB" dirty="0"/>
              <a:t>(delayed discharge, PICU beds, delayed suboptimal management pain/distress whilst dying out of hours, unsupported nursing teams)</a:t>
            </a:r>
          </a:p>
          <a:p>
            <a:endParaRPr lang="en-GB" dirty="0"/>
          </a:p>
        </p:txBody>
      </p:sp>
    </p:spTree>
    <p:extLst>
      <p:ext uri="{BB962C8B-B14F-4D97-AF65-F5344CB8AC3E}">
        <p14:creationId xmlns:p14="http://schemas.microsoft.com/office/powerpoint/2010/main" val="380840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0CAA-2BB4-4DAC-8A14-1FAA7EA8FB0E}"/>
              </a:ext>
            </a:extLst>
          </p:cNvPr>
          <p:cNvSpPr>
            <a:spLocks noGrp="1"/>
          </p:cNvSpPr>
          <p:nvPr>
            <p:ph type="title"/>
          </p:nvPr>
        </p:nvSpPr>
        <p:spPr/>
        <p:txBody>
          <a:bodyPr/>
          <a:lstStyle/>
          <a:p>
            <a:r>
              <a:rPr lang="en-GB" dirty="0"/>
              <a:t>Why do we need a network?</a:t>
            </a:r>
          </a:p>
        </p:txBody>
      </p:sp>
      <p:sp>
        <p:nvSpPr>
          <p:cNvPr id="4" name="Content Placeholder 2">
            <a:extLst>
              <a:ext uri="{FF2B5EF4-FFF2-40B4-BE49-F238E27FC236}">
                <a16:creationId xmlns:a16="http://schemas.microsoft.com/office/drawing/2014/main" id="{154CD59D-0E44-4DA0-BF41-25ED23BAF8BF}"/>
              </a:ext>
            </a:extLst>
          </p:cNvPr>
          <p:cNvSpPr>
            <a:spLocks noGrp="1"/>
          </p:cNvSpPr>
          <p:nvPr>
            <p:ph idx="1"/>
          </p:nvPr>
        </p:nvSpPr>
        <p:spPr>
          <a:xfrm>
            <a:off x="712939" y="1888255"/>
            <a:ext cx="10515600" cy="4351338"/>
          </a:xfrm>
        </p:spPr>
        <p:txBody>
          <a:bodyPr>
            <a:normAutofit/>
          </a:bodyPr>
          <a:lstStyle/>
          <a:p>
            <a:pPr marL="0" indent="0">
              <a:buNone/>
            </a:pPr>
            <a:r>
              <a:rPr lang="en-GB" dirty="0"/>
              <a:t>‘Evidence consistently shows inequality, with patchy geographical distribution of provision, differing structures, services and models of care among providers and a lack of collaboration and coordination between these organisations.’ Establishing managed clinical networks (MCNs) for children’s palliative care has been proposed to address these issues, and to ensure specialist palliative care is available to those who need it.’</a:t>
            </a:r>
          </a:p>
          <a:p>
            <a:pPr marL="0" indent="0">
              <a:buNone/>
            </a:pPr>
            <a:endParaRPr lang="en-GB" dirty="0"/>
          </a:p>
          <a:p>
            <a:pPr marL="0" indent="0">
              <a:buNone/>
            </a:pPr>
            <a:r>
              <a:rPr lang="en-GB" dirty="0"/>
              <a:t>Papworth et al. BMC Palliative Care (2021) 20:20 https://doi.org/10.1186/s12904-021-00712-7</a:t>
            </a:r>
          </a:p>
          <a:p>
            <a:endParaRPr lang="en-GB" dirty="0"/>
          </a:p>
        </p:txBody>
      </p:sp>
    </p:spTree>
    <p:extLst>
      <p:ext uri="{BB962C8B-B14F-4D97-AF65-F5344CB8AC3E}">
        <p14:creationId xmlns:p14="http://schemas.microsoft.com/office/powerpoint/2010/main" val="3561794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963B7B-72F7-4773-8C51-01E4A424F500}"/>
              </a:ext>
            </a:extLst>
          </p:cNvPr>
          <p:cNvSpPr>
            <a:spLocks noGrp="1"/>
          </p:cNvSpPr>
          <p:nvPr>
            <p:ph idx="1"/>
          </p:nvPr>
        </p:nvSpPr>
        <p:spPr>
          <a:xfrm>
            <a:off x="471340" y="537328"/>
            <a:ext cx="10944520" cy="5816338"/>
          </a:xfrm>
        </p:spPr>
        <p:txBody>
          <a:bodyPr>
            <a:normAutofit fontScale="92500" lnSpcReduction="20000"/>
          </a:bodyPr>
          <a:lstStyle/>
          <a:p>
            <a:pPr>
              <a:lnSpc>
                <a:spcPct val="150000"/>
              </a:lnSpc>
            </a:pPr>
            <a:r>
              <a:rPr lang="en-GB" b="1" dirty="0"/>
              <a:t>Care across organisations </a:t>
            </a:r>
          </a:p>
          <a:p>
            <a:pPr lvl="1">
              <a:lnSpc>
                <a:spcPct val="150000"/>
              </a:lnSpc>
            </a:pPr>
            <a:r>
              <a:rPr lang="en-GB" dirty="0"/>
              <a:t>Rapid transfers</a:t>
            </a:r>
          </a:p>
          <a:p>
            <a:pPr lvl="1">
              <a:lnSpc>
                <a:spcPct val="150000"/>
              </a:lnSpc>
            </a:pPr>
            <a:r>
              <a:rPr lang="en-GB" dirty="0"/>
              <a:t>School/community/social care</a:t>
            </a:r>
          </a:p>
          <a:p>
            <a:pPr lvl="1">
              <a:lnSpc>
                <a:spcPct val="150000"/>
              </a:lnSpc>
            </a:pPr>
            <a:r>
              <a:rPr lang="en-GB" dirty="0"/>
              <a:t>Hospital discharge for palliative care</a:t>
            </a:r>
          </a:p>
          <a:p>
            <a:pPr lvl="1">
              <a:lnSpc>
                <a:spcPct val="150000"/>
              </a:lnSpc>
            </a:pPr>
            <a:r>
              <a:rPr lang="en-GB" dirty="0"/>
              <a:t>ACP storage and dissemination</a:t>
            </a:r>
          </a:p>
          <a:p>
            <a:pPr lvl="1">
              <a:lnSpc>
                <a:spcPct val="150000"/>
              </a:lnSpc>
            </a:pPr>
            <a:r>
              <a:rPr lang="en-GB" dirty="0"/>
              <a:t>Transfer to preferred place of care whilst dying</a:t>
            </a:r>
          </a:p>
          <a:p>
            <a:pPr marL="457200" lvl="1" indent="0">
              <a:lnSpc>
                <a:spcPct val="150000"/>
              </a:lnSpc>
              <a:buNone/>
            </a:pPr>
            <a:endParaRPr lang="en-GB" dirty="0"/>
          </a:p>
          <a:p>
            <a:pPr>
              <a:lnSpc>
                <a:spcPct val="150000"/>
              </a:lnSpc>
            </a:pPr>
            <a:r>
              <a:rPr lang="en-GB" b="1" dirty="0"/>
              <a:t>Storage and administration of controlled drugs (policy and practicality)</a:t>
            </a:r>
          </a:p>
          <a:p>
            <a:pPr marL="0" indent="0">
              <a:lnSpc>
                <a:spcPct val="150000"/>
              </a:lnSpc>
              <a:buNone/>
            </a:pPr>
            <a:endParaRPr lang="en-GB" b="1" dirty="0"/>
          </a:p>
          <a:p>
            <a:pPr>
              <a:lnSpc>
                <a:spcPct val="150000"/>
              </a:lnSpc>
            </a:pPr>
            <a:r>
              <a:rPr lang="en-GB" b="1" dirty="0"/>
              <a:t>Data collection, monitoring and reporting. Audit. Evaluation of services</a:t>
            </a:r>
          </a:p>
          <a:p>
            <a:endParaRPr lang="en-GB" dirty="0"/>
          </a:p>
        </p:txBody>
      </p:sp>
    </p:spTree>
    <p:extLst>
      <p:ext uri="{BB962C8B-B14F-4D97-AF65-F5344CB8AC3E}">
        <p14:creationId xmlns:p14="http://schemas.microsoft.com/office/powerpoint/2010/main" val="88173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113E47-734A-4A71-B3B8-6F625A8AE5A6}"/>
              </a:ext>
            </a:extLst>
          </p:cNvPr>
          <p:cNvPicPr>
            <a:picLocks noChangeAspect="1"/>
          </p:cNvPicPr>
          <p:nvPr/>
        </p:nvPicPr>
        <p:blipFill>
          <a:blip r:embed="rId2"/>
          <a:stretch>
            <a:fillRect/>
          </a:stretch>
        </p:blipFill>
        <p:spPr>
          <a:xfrm>
            <a:off x="708142" y="329289"/>
            <a:ext cx="10406172" cy="6070267"/>
          </a:xfrm>
          <a:prstGeom prst="rect">
            <a:avLst/>
          </a:prstGeom>
        </p:spPr>
      </p:pic>
    </p:spTree>
    <p:extLst>
      <p:ext uri="{BB962C8B-B14F-4D97-AF65-F5344CB8AC3E}">
        <p14:creationId xmlns:p14="http://schemas.microsoft.com/office/powerpoint/2010/main" val="3467459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3D4F-BEAC-4BAF-8389-CBF4123BDC4D}"/>
              </a:ext>
            </a:extLst>
          </p:cNvPr>
          <p:cNvSpPr>
            <a:spLocks noGrp="1"/>
          </p:cNvSpPr>
          <p:nvPr>
            <p:ph type="title"/>
          </p:nvPr>
        </p:nvSpPr>
        <p:spPr/>
        <p:txBody>
          <a:bodyPr/>
          <a:lstStyle/>
          <a:p>
            <a:r>
              <a:rPr lang="en-GB" dirty="0"/>
              <a:t>Stakeholder focus group discussion:</a:t>
            </a:r>
          </a:p>
        </p:txBody>
      </p:sp>
      <p:sp>
        <p:nvSpPr>
          <p:cNvPr id="3" name="Content Placeholder 2">
            <a:extLst>
              <a:ext uri="{FF2B5EF4-FFF2-40B4-BE49-F238E27FC236}">
                <a16:creationId xmlns:a16="http://schemas.microsoft.com/office/drawing/2014/main" id="{1E0D80E0-5791-4712-9177-C51415A2ED58}"/>
              </a:ext>
            </a:extLst>
          </p:cNvPr>
          <p:cNvSpPr>
            <a:spLocks noGrp="1"/>
          </p:cNvSpPr>
          <p:nvPr>
            <p:ph idx="1"/>
          </p:nvPr>
        </p:nvSpPr>
        <p:spPr>
          <a:xfrm>
            <a:off x="510226" y="1825625"/>
            <a:ext cx="11171548" cy="4351338"/>
          </a:xfrm>
        </p:spPr>
        <p:txBody>
          <a:bodyPr>
            <a:normAutofit fontScale="92500"/>
          </a:bodyPr>
          <a:lstStyle/>
          <a:p>
            <a:pPr marL="0" indent="0">
              <a:lnSpc>
                <a:spcPct val="115000"/>
              </a:lnSpc>
              <a:spcAft>
                <a:spcPts val="10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1.	What are the priorities for your service and sector with respect to PEoLC?</a:t>
            </a:r>
          </a:p>
          <a:p>
            <a:pPr marL="0" indent="0">
              <a:lnSpc>
                <a:spcPct val="115000"/>
              </a:lnSpc>
              <a:spcAft>
                <a:spcPts val="10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2.	What are the key gaps for your service and sector with respect to PEoLC?</a:t>
            </a:r>
          </a:p>
          <a:p>
            <a:endParaRPr lang="en-GB" sz="4000" dirty="0"/>
          </a:p>
          <a:p>
            <a:r>
              <a:rPr lang="en-GB" dirty="0">
                <a:latin typeface="Calibri" panose="020F0502020204030204" pitchFamily="34" charset="0"/>
                <a:ea typeface="Calibri" panose="020F0502020204030204" pitchFamily="34" charset="0"/>
                <a:cs typeface="Times New Roman" panose="02020603050405020304" pitchFamily="18" charset="0"/>
              </a:rPr>
              <a:t>C</a:t>
            </a:r>
            <a:r>
              <a:rPr lang="en-GB" dirty="0">
                <a:effectLst/>
                <a:latin typeface="Calibri" panose="020F0502020204030204" pitchFamily="34" charset="0"/>
                <a:ea typeface="Calibri" panose="020F0502020204030204" pitchFamily="34" charset="0"/>
                <a:cs typeface="Times New Roman" panose="02020603050405020304" pitchFamily="18" charset="0"/>
              </a:rPr>
              <a:t>ommunity nursing, specialist nursing, commissioning, hospice management and executive leadership, specialist palliative medicine, adult palliative care and transition and a specialist education provider.</a:t>
            </a:r>
          </a:p>
          <a:p>
            <a:pPr marL="0" indent="0">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cs typeface="Times New Roman" panose="02020603050405020304" pitchFamily="18" charset="0"/>
              </a:rPr>
              <a:t>HIOW, Dorset, Sussex</a:t>
            </a:r>
            <a:endParaRPr lang="en-GB" sz="4000" dirty="0"/>
          </a:p>
        </p:txBody>
      </p:sp>
    </p:spTree>
    <p:extLst>
      <p:ext uri="{BB962C8B-B14F-4D97-AF65-F5344CB8AC3E}">
        <p14:creationId xmlns:p14="http://schemas.microsoft.com/office/powerpoint/2010/main" val="881567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D6908-8603-465E-8619-0A526A65EE94}"/>
              </a:ext>
            </a:extLst>
          </p:cNvPr>
          <p:cNvSpPr>
            <a:spLocks noGrp="1"/>
          </p:cNvSpPr>
          <p:nvPr>
            <p:ph type="title"/>
          </p:nvPr>
        </p:nvSpPr>
        <p:spPr/>
        <p:txBody>
          <a:bodyPr/>
          <a:lstStyle/>
          <a:p>
            <a:r>
              <a:rPr lang="en-GB" dirty="0"/>
              <a:t>Focus group discussion thematic analysis</a:t>
            </a:r>
          </a:p>
        </p:txBody>
      </p:sp>
      <p:sp>
        <p:nvSpPr>
          <p:cNvPr id="3" name="Content Placeholder 2">
            <a:extLst>
              <a:ext uri="{FF2B5EF4-FFF2-40B4-BE49-F238E27FC236}">
                <a16:creationId xmlns:a16="http://schemas.microsoft.com/office/drawing/2014/main" id="{4BE94D63-6FA8-44CE-B86D-0BF3D931923F}"/>
              </a:ext>
            </a:extLst>
          </p:cNvPr>
          <p:cNvSpPr>
            <a:spLocks noGrp="1"/>
          </p:cNvSpPr>
          <p:nvPr>
            <p:ph idx="1"/>
          </p:nvPr>
        </p:nvSpPr>
        <p:spPr/>
        <p:txBody>
          <a:bodyPr>
            <a:normAutofit lnSpcReduction="10000"/>
          </a:bodyPr>
          <a:lstStyle/>
          <a:p>
            <a:pPr marL="342900" lvl="0" indent="-342900">
              <a:lnSpc>
                <a:spcPct val="115000"/>
              </a:lnSpc>
              <a:buFont typeface="Symbol" panose="05050102010706020507" pitchFamily="18" charset="2"/>
              <a:buChar cha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Workforce</a:t>
            </a:r>
            <a:r>
              <a:rPr lang="en-GB" sz="2400" dirty="0">
                <a:effectLst/>
                <a:latin typeface="Calibri" panose="020F0502020204030204" pitchFamily="34" charset="0"/>
                <a:ea typeface="Calibri" panose="020F0502020204030204" pitchFamily="34" charset="0"/>
                <a:cs typeface="Times New Roman" panose="02020603050405020304" pitchFamily="18" charset="0"/>
              </a:rPr>
              <a:t> (medical, nursing, carer primarily education support staff and in- school commissioned health staff).</a:t>
            </a:r>
          </a:p>
          <a:p>
            <a:pPr marL="342900" lvl="0" indent="-342900">
              <a:lnSpc>
                <a:spcPct val="115000"/>
              </a:lnSpc>
              <a:buFont typeface="Symbol" panose="05050102010706020507" pitchFamily="18" charset="2"/>
              <a:buChar cha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Transition</a:t>
            </a:r>
            <a:r>
              <a:rPr lang="en-GB" sz="2400" dirty="0">
                <a:effectLst/>
                <a:latin typeface="Calibri" panose="020F0502020204030204" pitchFamily="34" charset="0"/>
                <a:ea typeface="Calibri" panose="020F0502020204030204" pitchFamily="34" charset="0"/>
                <a:cs typeface="Times New Roman" panose="02020603050405020304" pitchFamily="18" charset="0"/>
              </a:rPr>
              <a:t> to adulthood</a:t>
            </a:r>
          </a:p>
          <a:p>
            <a:pPr marL="342900" lvl="0" indent="-342900">
              <a:lnSpc>
                <a:spcPct val="115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Strategic plan for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commissioning</a:t>
            </a:r>
            <a:r>
              <a:rPr lang="en-GB" sz="2400" dirty="0">
                <a:effectLst/>
                <a:latin typeface="Calibri" panose="020F0502020204030204" pitchFamily="34" charset="0"/>
                <a:ea typeface="Calibri" panose="020F0502020204030204" pitchFamily="34" charset="0"/>
                <a:cs typeface="Times New Roman" panose="02020603050405020304" pitchFamily="18" charset="0"/>
              </a:rPr>
              <a:t> PEoLC services for children and young adults. </a:t>
            </a:r>
          </a:p>
          <a:p>
            <a:pPr marL="342900" lvl="0" indent="-342900">
              <a:lnSpc>
                <a:spcPct val="115000"/>
              </a:lnSpc>
              <a:buFont typeface="Symbol" panose="05050102010706020507" pitchFamily="18" charset="2"/>
              <a:buChar cha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Education and training </a:t>
            </a:r>
            <a:r>
              <a:rPr lang="en-GB" sz="2400" dirty="0">
                <a:effectLst/>
                <a:latin typeface="Calibri" panose="020F0502020204030204" pitchFamily="34" charset="0"/>
                <a:ea typeface="Calibri" panose="020F0502020204030204" pitchFamily="34" charset="0"/>
                <a:cs typeface="Times New Roman" panose="02020603050405020304" pitchFamily="18" charset="0"/>
              </a:rPr>
              <a:t>was an urgent need across all areas within education, health and social care. </a:t>
            </a:r>
          </a:p>
          <a:p>
            <a:pPr marL="342900" lvl="0" indent="-342900">
              <a:lnSpc>
                <a:spcPct val="115000"/>
              </a:lnSpc>
              <a:spcAft>
                <a:spcPts val="1000"/>
              </a:spcAft>
              <a:buFont typeface="Symbol" panose="05050102010706020507" pitchFamily="18" charset="2"/>
              <a:buChar cha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Knowledge gaps</a:t>
            </a:r>
            <a:r>
              <a:rPr lang="en-GB" sz="2400" dirty="0">
                <a:effectLst/>
                <a:latin typeface="Calibri" panose="020F0502020204030204" pitchFamily="34" charset="0"/>
                <a:ea typeface="Calibri" panose="020F0502020204030204" pitchFamily="34" charset="0"/>
                <a:cs typeface="Times New Roman" panose="02020603050405020304" pitchFamily="18" charset="0"/>
              </a:rPr>
              <a:t>: Significant inequalities remain across the region in terms of service offers and service coverage which are not clearly understood at the present time. </a:t>
            </a:r>
          </a:p>
          <a:p>
            <a:endParaRPr lang="en-GB" dirty="0"/>
          </a:p>
        </p:txBody>
      </p:sp>
    </p:spTree>
    <p:extLst>
      <p:ext uri="{BB962C8B-B14F-4D97-AF65-F5344CB8AC3E}">
        <p14:creationId xmlns:p14="http://schemas.microsoft.com/office/powerpoint/2010/main" val="1225898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8C62-F6D3-4B38-9661-854D47510F0D}"/>
              </a:ext>
            </a:extLst>
          </p:cNvPr>
          <p:cNvSpPr>
            <a:spLocks noGrp="1"/>
          </p:cNvSpPr>
          <p:nvPr>
            <p:ph type="title"/>
          </p:nvPr>
        </p:nvSpPr>
        <p:spPr/>
        <p:txBody>
          <a:bodyPr/>
          <a:lstStyle/>
          <a:p>
            <a:r>
              <a:rPr lang="en-GB" b="1" dirty="0"/>
              <a:t>Next steps - 2023</a:t>
            </a:r>
          </a:p>
        </p:txBody>
      </p:sp>
      <p:sp>
        <p:nvSpPr>
          <p:cNvPr id="3" name="Content Placeholder 2">
            <a:extLst>
              <a:ext uri="{FF2B5EF4-FFF2-40B4-BE49-F238E27FC236}">
                <a16:creationId xmlns:a16="http://schemas.microsoft.com/office/drawing/2014/main" id="{72DC7BC1-A2B5-46CD-86F7-2C8FAE1983D6}"/>
              </a:ext>
            </a:extLst>
          </p:cNvPr>
          <p:cNvSpPr>
            <a:spLocks noGrp="1"/>
          </p:cNvSpPr>
          <p:nvPr>
            <p:ph idx="1"/>
          </p:nvPr>
        </p:nvSpPr>
        <p:spPr>
          <a:xfrm>
            <a:off x="838200" y="1825625"/>
            <a:ext cx="10515600" cy="4667250"/>
          </a:xfrm>
        </p:spPr>
        <p:txBody>
          <a:bodyPr>
            <a:normAutofit lnSpcReduction="10000"/>
          </a:bodyPr>
          <a:lstStyle/>
          <a:p>
            <a:r>
              <a:rPr lang="en-GB" dirty="0"/>
              <a:t>Mapping completion (CDOP, transition, service mapping)</a:t>
            </a:r>
          </a:p>
          <a:p>
            <a:r>
              <a:rPr lang="en-GB" dirty="0"/>
              <a:t>Strategy document (All Ages AND CYP)</a:t>
            </a:r>
          </a:p>
          <a:p>
            <a:r>
              <a:rPr lang="en-GB" dirty="0"/>
              <a:t>CYP Specification alongside ICBs (HIOW &amp; Dorset)</a:t>
            </a:r>
          </a:p>
          <a:p>
            <a:r>
              <a:rPr lang="en-GB" dirty="0"/>
              <a:t>Integration new network manager (April 2023)</a:t>
            </a:r>
          </a:p>
          <a:p>
            <a:endParaRPr lang="en-GB" dirty="0"/>
          </a:p>
          <a:p>
            <a:r>
              <a:rPr lang="en-GB" dirty="0"/>
              <a:t>Integration with ICB data strategy and ACP processes (interoperability)</a:t>
            </a:r>
          </a:p>
          <a:p>
            <a:r>
              <a:rPr lang="en-GB" dirty="0"/>
              <a:t>Integration with All Ages Strategy ICSs (Dorset/HIOW) </a:t>
            </a:r>
          </a:p>
          <a:p>
            <a:r>
              <a:rPr lang="en-GB" dirty="0"/>
              <a:t>Interdisciplinary Forum (June 2023)</a:t>
            </a:r>
          </a:p>
          <a:p>
            <a:r>
              <a:rPr lang="en-GB" dirty="0"/>
              <a:t>Education and training (September 2023 onwards)</a:t>
            </a:r>
          </a:p>
        </p:txBody>
      </p:sp>
    </p:spTree>
    <p:extLst>
      <p:ext uri="{BB962C8B-B14F-4D97-AF65-F5344CB8AC3E}">
        <p14:creationId xmlns:p14="http://schemas.microsoft.com/office/powerpoint/2010/main" val="3588274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6D67-E94F-45B2-99FA-97F13E02557E}"/>
              </a:ext>
            </a:extLst>
          </p:cNvPr>
          <p:cNvSpPr>
            <a:spLocks noGrp="1"/>
          </p:cNvSpPr>
          <p:nvPr>
            <p:ph type="title"/>
          </p:nvPr>
        </p:nvSpPr>
        <p:spPr>
          <a:xfrm>
            <a:off x="838200" y="365126"/>
            <a:ext cx="10515600" cy="964054"/>
          </a:xfrm>
        </p:spPr>
        <p:txBody>
          <a:bodyPr>
            <a:normAutofit/>
          </a:bodyPr>
          <a:lstStyle/>
          <a:p>
            <a:r>
              <a:rPr lang="en-GB" b="1" dirty="0"/>
              <a:t>Working Groups (mid 2023 onwards)</a:t>
            </a:r>
          </a:p>
        </p:txBody>
      </p:sp>
      <p:sp>
        <p:nvSpPr>
          <p:cNvPr id="3" name="Content Placeholder 2">
            <a:extLst>
              <a:ext uri="{FF2B5EF4-FFF2-40B4-BE49-F238E27FC236}">
                <a16:creationId xmlns:a16="http://schemas.microsoft.com/office/drawing/2014/main" id="{4B754AA2-AB63-4233-8CE4-E3C049C2B0FD}"/>
              </a:ext>
            </a:extLst>
          </p:cNvPr>
          <p:cNvSpPr>
            <a:spLocks noGrp="1"/>
          </p:cNvSpPr>
          <p:nvPr>
            <p:ph idx="1"/>
          </p:nvPr>
        </p:nvSpPr>
        <p:spPr/>
        <p:txBody>
          <a:bodyPr/>
          <a:lstStyle/>
          <a:p>
            <a:pPr>
              <a:lnSpc>
                <a:spcPct val="150000"/>
              </a:lnSpc>
            </a:pPr>
            <a:r>
              <a:rPr lang="en-GB" dirty="0"/>
              <a:t>Workforce</a:t>
            </a:r>
          </a:p>
          <a:p>
            <a:pPr>
              <a:lnSpc>
                <a:spcPct val="150000"/>
              </a:lnSpc>
            </a:pPr>
            <a:r>
              <a:rPr lang="en-GB" dirty="0"/>
              <a:t>Transition</a:t>
            </a:r>
          </a:p>
          <a:p>
            <a:pPr>
              <a:lnSpc>
                <a:spcPct val="150000"/>
              </a:lnSpc>
            </a:pPr>
            <a:r>
              <a:rPr lang="en-GB" dirty="0"/>
              <a:t>Benchmarking/data</a:t>
            </a:r>
          </a:p>
          <a:p>
            <a:pPr>
              <a:lnSpc>
                <a:spcPct val="150000"/>
              </a:lnSpc>
            </a:pPr>
            <a:r>
              <a:rPr lang="en-GB" dirty="0"/>
              <a:t>CYP transformation strategy PEoLC</a:t>
            </a:r>
          </a:p>
          <a:p>
            <a:pPr>
              <a:lnSpc>
                <a:spcPct val="150000"/>
              </a:lnSpc>
            </a:pPr>
            <a:r>
              <a:rPr lang="en-GB" dirty="0"/>
              <a:t>Hospice collaboration (ongoing)</a:t>
            </a:r>
          </a:p>
          <a:p>
            <a:endParaRPr lang="en-GB" dirty="0"/>
          </a:p>
        </p:txBody>
      </p:sp>
    </p:spTree>
    <p:extLst>
      <p:ext uri="{BB962C8B-B14F-4D97-AF65-F5344CB8AC3E}">
        <p14:creationId xmlns:p14="http://schemas.microsoft.com/office/powerpoint/2010/main" val="1141549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1461-0305-726A-2593-1ECAB184A756}"/>
              </a:ext>
            </a:extLst>
          </p:cNvPr>
          <p:cNvSpPr>
            <a:spLocks noGrp="1"/>
          </p:cNvSpPr>
          <p:nvPr>
            <p:ph type="title"/>
          </p:nvPr>
        </p:nvSpPr>
        <p:spPr/>
        <p:txBody>
          <a:bodyPr/>
          <a:lstStyle/>
          <a:p>
            <a:r>
              <a:rPr lang="en-GB" dirty="0"/>
              <a:t>An interdisciplinary community</a:t>
            </a:r>
          </a:p>
        </p:txBody>
      </p:sp>
      <p:sp>
        <p:nvSpPr>
          <p:cNvPr id="3" name="Content Placeholder 2">
            <a:extLst>
              <a:ext uri="{FF2B5EF4-FFF2-40B4-BE49-F238E27FC236}">
                <a16:creationId xmlns:a16="http://schemas.microsoft.com/office/drawing/2014/main" id="{67DD914C-8009-1839-780C-19A9D305889F}"/>
              </a:ext>
            </a:extLst>
          </p:cNvPr>
          <p:cNvSpPr>
            <a:spLocks noGrp="1"/>
          </p:cNvSpPr>
          <p:nvPr>
            <p:ph idx="1"/>
          </p:nvPr>
        </p:nvSpPr>
        <p:spPr/>
        <p:txBody>
          <a:bodyPr/>
          <a:lstStyle/>
          <a:p>
            <a:r>
              <a:rPr lang="en-GB" dirty="0"/>
              <a:t>Education</a:t>
            </a:r>
          </a:p>
          <a:p>
            <a:r>
              <a:rPr lang="en-GB" dirty="0"/>
              <a:t>Support</a:t>
            </a:r>
          </a:p>
          <a:p>
            <a:r>
              <a:rPr lang="en-GB" dirty="0"/>
              <a:t>Discuss difficult cases</a:t>
            </a:r>
          </a:p>
          <a:p>
            <a:r>
              <a:rPr lang="en-GB" dirty="0"/>
              <a:t>Anything else?</a:t>
            </a:r>
          </a:p>
        </p:txBody>
      </p:sp>
      <p:sp>
        <p:nvSpPr>
          <p:cNvPr id="5" name="TextBox 4">
            <a:extLst>
              <a:ext uri="{FF2B5EF4-FFF2-40B4-BE49-F238E27FC236}">
                <a16:creationId xmlns:a16="http://schemas.microsoft.com/office/drawing/2014/main" id="{55139DA2-11F0-092C-99B3-8FEF320DC3B9}"/>
              </a:ext>
            </a:extLst>
          </p:cNvPr>
          <p:cNvSpPr txBox="1"/>
          <p:nvPr/>
        </p:nvSpPr>
        <p:spPr>
          <a:xfrm>
            <a:off x="5003800" y="1982738"/>
            <a:ext cx="6477000" cy="3785652"/>
          </a:xfrm>
          <a:prstGeom prst="rect">
            <a:avLst/>
          </a:prstGeom>
          <a:noFill/>
        </p:spPr>
        <p:txBody>
          <a:bodyPr wrap="square">
            <a:spAutoFit/>
          </a:bodyPr>
          <a:lstStyle/>
          <a:p>
            <a:r>
              <a:rPr lang="en-GB" sz="2400" b="1" i="0" dirty="0">
                <a:solidFill>
                  <a:srgbClr val="444444"/>
                </a:solidFill>
                <a:effectLst/>
                <a:latin typeface="Open Sans" panose="020B0606030504020204" pitchFamily="34" charset="0"/>
              </a:rPr>
              <a:t>Interdisciplinarity</a:t>
            </a:r>
            <a:r>
              <a:rPr lang="en-GB" sz="2400" b="0" i="0" dirty="0">
                <a:solidFill>
                  <a:srgbClr val="444444"/>
                </a:solidFill>
                <a:effectLst/>
                <a:latin typeface="Open Sans" panose="020B0606030504020204" pitchFamily="34" charset="0"/>
              </a:rPr>
              <a:t> analyses, synthesises and harmonises links between disciplines into a coordinated and coherent whole. Each team member in an interdisciplinary team builds on each other’s expertise to achieve common, shared goals. Team members work together to improve the experience or outcome for the patient by sharing skills, competencies and knowledge across different practices.</a:t>
            </a:r>
            <a:endParaRPr lang="en-GB" sz="2400" dirty="0"/>
          </a:p>
        </p:txBody>
      </p:sp>
      <p:sp>
        <p:nvSpPr>
          <p:cNvPr id="6" name="TextBox 5">
            <a:extLst>
              <a:ext uri="{FF2B5EF4-FFF2-40B4-BE49-F238E27FC236}">
                <a16:creationId xmlns:a16="http://schemas.microsoft.com/office/drawing/2014/main" id="{7CBA09F3-3421-D265-2019-AE8DD2EEA6CD}"/>
              </a:ext>
            </a:extLst>
          </p:cNvPr>
          <p:cNvSpPr txBox="1"/>
          <p:nvPr/>
        </p:nvSpPr>
        <p:spPr>
          <a:xfrm>
            <a:off x="7797800" y="6176963"/>
            <a:ext cx="3797300" cy="369332"/>
          </a:xfrm>
          <a:prstGeom prst="rect">
            <a:avLst/>
          </a:prstGeom>
          <a:noFill/>
        </p:spPr>
        <p:txBody>
          <a:bodyPr wrap="square" rtlCol="0">
            <a:spAutoFit/>
          </a:bodyPr>
          <a:lstStyle/>
          <a:p>
            <a:r>
              <a:rPr lang="en-GB" dirty="0"/>
              <a:t>Centre for Knowledge &amp; innovation</a:t>
            </a:r>
          </a:p>
        </p:txBody>
      </p:sp>
    </p:spTree>
    <p:extLst>
      <p:ext uri="{BB962C8B-B14F-4D97-AF65-F5344CB8AC3E}">
        <p14:creationId xmlns:p14="http://schemas.microsoft.com/office/powerpoint/2010/main" val="71082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2E5C-5D01-C857-7319-27F4884FF8BB}"/>
              </a:ext>
            </a:extLst>
          </p:cNvPr>
          <p:cNvSpPr>
            <a:spLocks noGrp="1"/>
          </p:cNvSpPr>
          <p:nvPr>
            <p:ph type="title"/>
          </p:nvPr>
        </p:nvSpPr>
        <p:spPr/>
        <p:txBody>
          <a:bodyPr/>
          <a:lstStyle/>
          <a:p>
            <a:r>
              <a:rPr lang="en-GB" dirty="0"/>
              <a:t>Now to hear from you</a:t>
            </a:r>
          </a:p>
        </p:txBody>
      </p:sp>
      <p:sp>
        <p:nvSpPr>
          <p:cNvPr id="3" name="Content Placeholder 2">
            <a:extLst>
              <a:ext uri="{FF2B5EF4-FFF2-40B4-BE49-F238E27FC236}">
                <a16:creationId xmlns:a16="http://schemas.microsoft.com/office/drawing/2014/main" id="{FE502A51-B04F-44B5-C99E-8695E0F88071}"/>
              </a:ext>
            </a:extLst>
          </p:cNvPr>
          <p:cNvSpPr>
            <a:spLocks noGrp="1"/>
          </p:cNvSpPr>
          <p:nvPr>
            <p:ph idx="1"/>
          </p:nvPr>
        </p:nvSpPr>
        <p:spPr/>
        <p:txBody>
          <a:bodyPr/>
          <a:lstStyle/>
          <a:p>
            <a:r>
              <a:rPr lang="en-GB" dirty="0"/>
              <a:t>What would you and your team value from an interdisciplinary community?</a:t>
            </a:r>
          </a:p>
          <a:p>
            <a:endParaRPr lang="en-GB" dirty="0"/>
          </a:p>
          <a:p>
            <a:r>
              <a:rPr lang="en-GB" dirty="0"/>
              <a:t>How often should we meet and for how long? Regular forums or email updates and scheduled courses/events?</a:t>
            </a:r>
          </a:p>
          <a:p>
            <a:endParaRPr lang="en-GB" dirty="0"/>
          </a:p>
          <a:p>
            <a:r>
              <a:rPr lang="en-GB" dirty="0"/>
              <a:t>Forums - Case discussions</a:t>
            </a:r>
            <a:r>
              <a:rPr lang="en-GB"/>
              <a:t>, discussion, didactic </a:t>
            </a:r>
            <a:r>
              <a:rPr lang="en-GB" dirty="0"/>
              <a:t>teaching. </a:t>
            </a:r>
          </a:p>
          <a:p>
            <a:endParaRPr lang="en-GB" dirty="0"/>
          </a:p>
          <a:p>
            <a:r>
              <a:rPr lang="en-GB" dirty="0"/>
              <a:t>Training – Annual conference? Training days?</a:t>
            </a:r>
          </a:p>
        </p:txBody>
      </p:sp>
    </p:spTree>
    <p:extLst>
      <p:ext uri="{BB962C8B-B14F-4D97-AF65-F5344CB8AC3E}">
        <p14:creationId xmlns:p14="http://schemas.microsoft.com/office/powerpoint/2010/main" val="1739226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F6371-ADBC-4359-8702-310D92E89F96}"/>
              </a:ext>
            </a:extLst>
          </p:cNvPr>
          <p:cNvSpPr>
            <a:spLocks noGrp="1"/>
          </p:cNvSpPr>
          <p:nvPr>
            <p:ph type="title"/>
          </p:nvPr>
        </p:nvSpPr>
        <p:spPr>
          <a:xfrm>
            <a:off x="1036163" y="2505011"/>
            <a:ext cx="10515600" cy="1325563"/>
          </a:xfrm>
        </p:spPr>
        <p:txBody>
          <a:bodyPr>
            <a:normAutofit fontScale="90000"/>
          </a:bodyPr>
          <a:lstStyle/>
          <a:p>
            <a:r>
              <a:rPr lang="en-GB" dirty="0"/>
              <a:t>Thank you for your ongoing work and support!</a:t>
            </a:r>
            <a:br>
              <a:rPr lang="en-GB" dirty="0"/>
            </a:br>
            <a:br>
              <a:rPr lang="en-GB" dirty="0"/>
            </a:br>
            <a:br>
              <a:rPr lang="en-GB" dirty="0"/>
            </a:br>
            <a:r>
              <a:rPr lang="en-GB" sz="3600" dirty="0"/>
              <a:t>The WCYAPCN Steering Group</a:t>
            </a:r>
            <a:endParaRPr lang="en-GB" dirty="0"/>
          </a:p>
        </p:txBody>
      </p:sp>
    </p:spTree>
    <p:extLst>
      <p:ext uri="{BB962C8B-B14F-4D97-AF65-F5344CB8AC3E}">
        <p14:creationId xmlns:p14="http://schemas.microsoft.com/office/powerpoint/2010/main" val="414670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B2F1F-B2AA-42C0-BE50-1961A4BCA11D}"/>
              </a:ext>
            </a:extLst>
          </p:cNvPr>
          <p:cNvSpPr>
            <a:spLocks noGrp="1"/>
          </p:cNvSpPr>
          <p:nvPr>
            <p:ph type="title"/>
          </p:nvPr>
        </p:nvSpPr>
        <p:spPr/>
        <p:txBody>
          <a:bodyPr/>
          <a:lstStyle/>
          <a:p>
            <a:r>
              <a:rPr lang="en-GB" dirty="0"/>
              <a:t>What is a managed clinical network?</a:t>
            </a:r>
          </a:p>
        </p:txBody>
      </p:sp>
      <p:sp>
        <p:nvSpPr>
          <p:cNvPr id="3" name="Content Placeholder 2">
            <a:extLst>
              <a:ext uri="{FF2B5EF4-FFF2-40B4-BE49-F238E27FC236}">
                <a16:creationId xmlns:a16="http://schemas.microsoft.com/office/drawing/2014/main" id="{5915957D-C381-4CB3-869B-83750C37C0E5}"/>
              </a:ext>
            </a:extLst>
          </p:cNvPr>
          <p:cNvSpPr>
            <a:spLocks noGrp="1"/>
          </p:cNvSpPr>
          <p:nvPr>
            <p:ph idx="1"/>
          </p:nvPr>
        </p:nvSpPr>
        <p:spPr/>
        <p:txBody>
          <a:bodyPr>
            <a:normAutofit/>
          </a:bodyPr>
          <a:lstStyle/>
          <a:p>
            <a:pPr marL="0" indent="0">
              <a:buNone/>
            </a:pPr>
            <a:r>
              <a:rPr lang="en-GB" dirty="0"/>
              <a:t>‘A Managed Clinical Network is a linked group of health professionals and organisations from primary, secondary and tertiary care, working in a coordinated way that is not constrained by existing organisational or professional boundaries to ensure equitable provision of high quality, clinical effective care. The emphasis shifts from buildings and organisations towards services and patients.’</a:t>
            </a:r>
          </a:p>
          <a:p>
            <a:pPr marL="0" indent="0">
              <a:buNone/>
            </a:pPr>
            <a:endParaRPr lang="en-GB" dirty="0"/>
          </a:p>
          <a:p>
            <a:pPr marL="0" indent="0">
              <a:buNone/>
            </a:pPr>
            <a:r>
              <a:rPr lang="en-GB" dirty="0"/>
              <a:t>TFSL</a:t>
            </a:r>
          </a:p>
          <a:p>
            <a:endParaRPr lang="en-GB" dirty="0"/>
          </a:p>
        </p:txBody>
      </p:sp>
    </p:spTree>
    <p:extLst>
      <p:ext uri="{BB962C8B-B14F-4D97-AF65-F5344CB8AC3E}">
        <p14:creationId xmlns:p14="http://schemas.microsoft.com/office/powerpoint/2010/main" val="140260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E362-EF9E-45DA-8EED-48881896365C}"/>
              </a:ext>
            </a:extLst>
          </p:cNvPr>
          <p:cNvSpPr>
            <a:spLocks noGrp="1"/>
          </p:cNvSpPr>
          <p:nvPr>
            <p:ph type="title"/>
          </p:nvPr>
        </p:nvSpPr>
        <p:spPr/>
        <p:txBody>
          <a:bodyPr/>
          <a:lstStyle/>
          <a:p>
            <a:r>
              <a:rPr lang="en-GB" dirty="0"/>
              <a:t>Key principals (NHSE/I)</a:t>
            </a:r>
          </a:p>
        </p:txBody>
      </p:sp>
      <p:sp>
        <p:nvSpPr>
          <p:cNvPr id="3" name="Content Placeholder 2">
            <a:extLst>
              <a:ext uri="{FF2B5EF4-FFF2-40B4-BE49-F238E27FC236}">
                <a16:creationId xmlns:a16="http://schemas.microsoft.com/office/drawing/2014/main" id="{B1FF5CC1-F417-4AC8-9EEA-0F0E8CC05052}"/>
              </a:ext>
            </a:extLst>
          </p:cNvPr>
          <p:cNvSpPr>
            <a:spLocks noGrp="1"/>
          </p:cNvSpPr>
          <p:nvPr>
            <p:ph idx="1"/>
          </p:nvPr>
        </p:nvSpPr>
        <p:spPr>
          <a:xfrm>
            <a:off x="838200" y="1825625"/>
            <a:ext cx="10515600" cy="2821531"/>
          </a:xfrm>
        </p:spPr>
        <p:txBody>
          <a:bodyPr>
            <a:normAutofit fontScale="85000" lnSpcReduction="20000"/>
          </a:bodyPr>
          <a:lstStyle/>
          <a:p>
            <a:r>
              <a:rPr lang="en-GB" sz="3600" dirty="0"/>
              <a:t>0-25 years</a:t>
            </a:r>
          </a:p>
          <a:p>
            <a:r>
              <a:rPr lang="en-GB" sz="3600" dirty="0"/>
              <a:t>Equitable care</a:t>
            </a:r>
          </a:p>
          <a:p>
            <a:r>
              <a:rPr lang="en-GB" sz="3600" dirty="0"/>
              <a:t>Sustainable care</a:t>
            </a:r>
          </a:p>
          <a:p>
            <a:r>
              <a:rPr lang="en-GB" sz="3600" dirty="0"/>
              <a:t>Transitional (Perinatal, Transition to adult care)</a:t>
            </a:r>
          </a:p>
          <a:p>
            <a:r>
              <a:rPr lang="en-GB" sz="3600" dirty="0"/>
              <a:t>Primary, secondary and tertiary integration</a:t>
            </a:r>
          </a:p>
          <a:p>
            <a:r>
              <a:rPr lang="en-GB" sz="3600" dirty="0"/>
              <a:t>Follow the patient</a:t>
            </a:r>
          </a:p>
          <a:p>
            <a:endParaRPr lang="en-GB" sz="3600" dirty="0"/>
          </a:p>
        </p:txBody>
      </p:sp>
    </p:spTree>
    <p:extLst>
      <p:ext uri="{BB962C8B-B14F-4D97-AF65-F5344CB8AC3E}">
        <p14:creationId xmlns:p14="http://schemas.microsoft.com/office/powerpoint/2010/main" val="346674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72A198B-77FE-42DB-AA71-49C1F1A54E14}"/>
              </a:ext>
            </a:extLst>
          </p:cNvPr>
          <p:cNvGraphicFramePr>
            <a:graphicFrameLocks noGrp="1"/>
          </p:cNvGraphicFramePr>
          <p:nvPr>
            <p:ph idx="1"/>
            <p:extLst>
              <p:ext uri="{D42A27DB-BD31-4B8C-83A1-F6EECF244321}">
                <p14:modId xmlns:p14="http://schemas.microsoft.com/office/powerpoint/2010/main" val="2839651161"/>
              </p:ext>
            </p:extLst>
          </p:nvPr>
        </p:nvGraphicFramePr>
        <p:xfrm>
          <a:off x="279400" y="147320"/>
          <a:ext cx="11633200" cy="656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415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2525-19AB-4036-B5A6-8810D7D48484}"/>
              </a:ext>
            </a:extLst>
          </p:cNvPr>
          <p:cNvSpPr>
            <a:spLocks noGrp="1"/>
          </p:cNvSpPr>
          <p:nvPr>
            <p:ph type="title"/>
          </p:nvPr>
        </p:nvSpPr>
        <p:spPr/>
        <p:txBody>
          <a:bodyPr/>
          <a:lstStyle/>
          <a:p>
            <a:r>
              <a:rPr lang="en-GB" dirty="0"/>
              <a:t>New specification</a:t>
            </a:r>
          </a:p>
        </p:txBody>
      </p:sp>
      <p:sp>
        <p:nvSpPr>
          <p:cNvPr id="3" name="Content Placeholder 2">
            <a:extLst>
              <a:ext uri="{FF2B5EF4-FFF2-40B4-BE49-F238E27FC236}">
                <a16:creationId xmlns:a16="http://schemas.microsoft.com/office/drawing/2014/main" id="{06AD4E33-F17C-463F-AA7D-90AEDF7E8DA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C49336C-EA01-4D46-BA89-42E93C88C9C5}"/>
              </a:ext>
            </a:extLst>
          </p:cNvPr>
          <p:cNvPicPr>
            <a:picLocks noChangeAspect="1"/>
          </p:cNvPicPr>
          <p:nvPr/>
        </p:nvPicPr>
        <p:blipFill>
          <a:blip r:embed="rId2"/>
          <a:stretch>
            <a:fillRect/>
          </a:stretch>
        </p:blipFill>
        <p:spPr>
          <a:xfrm>
            <a:off x="111760" y="73599"/>
            <a:ext cx="12080240" cy="6773467"/>
          </a:xfrm>
          <a:prstGeom prst="rect">
            <a:avLst/>
          </a:prstGeom>
        </p:spPr>
      </p:pic>
    </p:spTree>
    <p:extLst>
      <p:ext uri="{BB962C8B-B14F-4D97-AF65-F5344CB8AC3E}">
        <p14:creationId xmlns:p14="http://schemas.microsoft.com/office/powerpoint/2010/main" val="406986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10;&#10;Description automatically generated">
            <a:extLst>
              <a:ext uri="{FF2B5EF4-FFF2-40B4-BE49-F238E27FC236}">
                <a16:creationId xmlns:a16="http://schemas.microsoft.com/office/drawing/2014/main" id="{3901834A-842C-4FE8-8CD9-147D8F1CF92A}"/>
              </a:ext>
            </a:extLst>
          </p:cNvPr>
          <p:cNvPicPr>
            <a:picLocks noChangeAspect="1"/>
          </p:cNvPicPr>
          <p:nvPr/>
        </p:nvPicPr>
        <p:blipFill>
          <a:blip r:embed="rId2"/>
          <a:stretch>
            <a:fillRect/>
          </a:stretch>
        </p:blipFill>
        <p:spPr>
          <a:xfrm>
            <a:off x="643467" y="2235092"/>
            <a:ext cx="5294716" cy="2387813"/>
          </a:xfrm>
          <a:prstGeom prst="rect">
            <a:avLst/>
          </a:prstGeom>
        </p:spPr>
      </p:pic>
      <p:pic>
        <p:nvPicPr>
          <p:cNvPr id="5" name="Picture 4" descr="Graphical user interface, text, application, chat or text message&#10;&#10;Description automatically generated">
            <a:extLst>
              <a:ext uri="{FF2B5EF4-FFF2-40B4-BE49-F238E27FC236}">
                <a16:creationId xmlns:a16="http://schemas.microsoft.com/office/drawing/2014/main" id="{280F6A61-7BA7-4375-BEFD-FB4024D0C231}"/>
              </a:ext>
            </a:extLst>
          </p:cNvPr>
          <p:cNvPicPr>
            <a:picLocks noChangeAspect="1"/>
          </p:cNvPicPr>
          <p:nvPr/>
        </p:nvPicPr>
        <p:blipFill rotWithShape="1">
          <a:blip r:embed="rId3"/>
          <a:srcRect r="10566" b="14769"/>
          <a:stretch/>
        </p:blipFill>
        <p:spPr>
          <a:xfrm>
            <a:off x="6253817" y="1347572"/>
            <a:ext cx="5294715" cy="4162856"/>
          </a:xfrm>
          <a:prstGeom prst="rect">
            <a:avLst/>
          </a:prstGeom>
        </p:spPr>
      </p:pic>
    </p:spTree>
    <p:extLst>
      <p:ext uri="{BB962C8B-B14F-4D97-AF65-F5344CB8AC3E}">
        <p14:creationId xmlns:p14="http://schemas.microsoft.com/office/powerpoint/2010/main" val="3182746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6CF9-91BF-4220-8417-38E6213FBFA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D3FF42E-B091-4C4E-96FF-A246420EAC3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07FF3A5-D11D-45C6-875A-7AF3EF426907}"/>
              </a:ext>
            </a:extLst>
          </p:cNvPr>
          <p:cNvPicPr>
            <a:picLocks noChangeAspect="1"/>
          </p:cNvPicPr>
          <p:nvPr/>
        </p:nvPicPr>
        <p:blipFill>
          <a:blip r:embed="rId2"/>
          <a:stretch>
            <a:fillRect/>
          </a:stretch>
        </p:blipFill>
        <p:spPr>
          <a:xfrm>
            <a:off x="77710" y="198120"/>
            <a:ext cx="12114290" cy="6461760"/>
          </a:xfrm>
          <a:prstGeom prst="rect">
            <a:avLst/>
          </a:prstGeom>
        </p:spPr>
      </p:pic>
    </p:spTree>
    <p:extLst>
      <p:ext uri="{BB962C8B-B14F-4D97-AF65-F5344CB8AC3E}">
        <p14:creationId xmlns:p14="http://schemas.microsoft.com/office/powerpoint/2010/main" val="1912131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1000">
              <a:schemeClr val="accent1">
                <a:lumMod val="45000"/>
                <a:lumOff val="55000"/>
              </a:schemeClr>
            </a:gs>
            <a:gs pos="89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000D-1700-40BA-8416-9676A7A4EDD1}"/>
              </a:ext>
            </a:extLst>
          </p:cNvPr>
          <p:cNvSpPr>
            <a:spLocks noGrp="1"/>
          </p:cNvSpPr>
          <p:nvPr>
            <p:ph type="title"/>
          </p:nvPr>
        </p:nvSpPr>
        <p:spPr/>
        <p:txBody>
          <a:bodyPr/>
          <a:lstStyle/>
          <a:p>
            <a:r>
              <a:rPr lang="en-GB" dirty="0"/>
              <a:t>National Goals/Targets</a:t>
            </a:r>
          </a:p>
        </p:txBody>
      </p:sp>
      <p:sp>
        <p:nvSpPr>
          <p:cNvPr id="3" name="Content Placeholder 2">
            <a:extLst>
              <a:ext uri="{FF2B5EF4-FFF2-40B4-BE49-F238E27FC236}">
                <a16:creationId xmlns:a16="http://schemas.microsoft.com/office/drawing/2014/main" id="{DB0A4E8F-83D0-408B-B19D-7E2E726C2FFA}"/>
              </a:ext>
            </a:extLst>
          </p:cNvPr>
          <p:cNvSpPr>
            <a:spLocks noGrp="1"/>
          </p:cNvSpPr>
          <p:nvPr>
            <p:ph idx="1"/>
          </p:nvPr>
        </p:nvSpPr>
        <p:spPr/>
        <p:txBody>
          <a:bodyPr>
            <a:normAutofit lnSpcReduction="10000"/>
          </a:bodyPr>
          <a:lstStyle/>
          <a:p>
            <a:r>
              <a:rPr lang="en-GB" sz="3600" dirty="0"/>
              <a:t>24/7 advice SPPM and palliative care during palliation and end of life. </a:t>
            </a:r>
          </a:p>
          <a:p>
            <a:r>
              <a:rPr lang="en-GB" sz="3600" dirty="0"/>
              <a:t>Equitable access focussing on under-served populations.</a:t>
            </a:r>
          </a:p>
          <a:p>
            <a:r>
              <a:rPr lang="en-GB" sz="3600" dirty="0"/>
              <a:t>Sustainable commissioning</a:t>
            </a:r>
          </a:p>
          <a:p>
            <a:r>
              <a:rPr lang="en-GB" sz="3600" dirty="0"/>
              <a:t>Confident knowledgeable workforce.</a:t>
            </a:r>
          </a:p>
          <a:p>
            <a:r>
              <a:rPr lang="en-GB" sz="3600" dirty="0"/>
              <a:t>Sustainable workforce</a:t>
            </a:r>
          </a:p>
          <a:p>
            <a:r>
              <a:rPr lang="en-GB" sz="3600" dirty="0"/>
              <a:t>Improved patient experience</a:t>
            </a:r>
          </a:p>
        </p:txBody>
      </p:sp>
      <p:sp>
        <p:nvSpPr>
          <p:cNvPr id="4" name="Rectangle 3">
            <a:extLst>
              <a:ext uri="{FF2B5EF4-FFF2-40B4-BE49-F238E27FC236}">
                <a16:creationId xmlns:a16="http://schemas.microsoft.com/office/drawing/2014/main" id="{12131479-AC50-EAC5-CDF4-FC039ABDEBA6}"/>
              </a:ext>
            </a:extLst>
          </p:cNvPr>
          <p:cNvSpPr/>
          <p:nvPr/>
        </p:nvSpPr>
        <p:spPr>
          <a:xfrm>
            <a:off x="266700" y="4381500"/>
            <a:ext cx="11722100" cy="1930400"/>
          </a:xfrm>
          <a:prstGeom prst="rect">
            <a:avLst/>
          </a:prstGeom>
          <a:gradFill flip="none" rotWithShape="1">
            <a:gsLst>
              <a:gs pos="0">
                <a:schemeClr val="accent1">
                  <a:tint val="66000"/>
                  <a:satMod val="160000"/>
                  <a:alpha val="6000"/>
                </a:schemeClr>
              </a:gs>
              <a:gs pos="66000">
                <a:schemeClr val="accent1">
                  <a:tint val="44500"/>
                  <a:satMod val="160000"/>
                </a:schemeClr>
              </a:gs>
              <a:gs pos="92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583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1463</Words>
  <Application>Microsoft Office PowerPoint</Application>
  <PresentationFormat>Widescreen</PresentationFormat>
  <Paragraphs>189</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Open Sans</vt:lpstr>
      <vt:lpstr>Symbol</vt:lpstr>
      <vt:lpstr>Office Theme</vt:lpstr>
      <vt:lpstr>Wessex Children’s and Young Adults’ Palliative Care Network</vt:lpstr>
      <vt:lpstr>Why do we need a network?</vt:lpstr>
      <vt:lpstr>What is a managed clinical network?</vt:lpstr>
      <vt:lpstr>Key principals (NHSE/I)</vt:lpstr>
      <vt:lpstr>PowerPoint Presentation</vt:lpstr>
      <vt:lpstr>New specification</vt:lpstr>
      <vt:lpstr>PowerPoint Presentation</vt:lpstr>
      <vt:lpstr>PowerPoint Presentation</vt:lpstr>
      <vt:lpstr>National Goals/Targets</vt:lpstr>
      <vt:lpstr>Where are we in Wessex CYAPCN?</vt:lpstr>
      <vt:lpstr>Structure</vt:lpstr>
      <vt:lpstr>PowerPoint Presentation</vt:lpstr>
      <vt:lpstr>PowerPoint Presentation</vt:lpstr>
      <vt:lpstr>PowerPoint Presentation</vt:lpstr>
      <vt:lpstr>Early objectives</vt:lpstr>
      <vt:lpstr>Benchmarking Methodology</vt:lpstr>
      <vt:lpstr>What are we doing well?</vt:lpstr>
      <vt:lpstr>PowerPoint Presentation</vt:lpstr>
      <vt:lpstr>Clinical risks</vt:lpstr>
      <vt:lpstr>PowerPoint Presentation</vt:lpstr>
      <vt:lpstr>PowerPoint Presentation</vt:lpstr>
      <vt:lpstr>Stakeholder focus group discussion:</vt:lpstr>
      <vt:lpstr>Focus group discussion thematic analysis</vt:lpstr>
      <vt:lpstr>Next steps - 2023</vt:lpstr>
      <vt:lpstr>Working Groups (mid 2023 onwards)</vt:lpstr>
      <vt:lpstr>An interdisciplinary community</vt:lpstr>
      <vt:lpstr>Now to hear from you</vt:lpstr>
      <vt:lpstr>Thank you for your ongoing work and support!   The WCYAPCN Steering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Wessex Child and Young Adult Palliative Care Network Benchmarking</dc:title>
  <dc:creator>Warlow, Timothy</dc:creator>
  <cp:lastModifiedBy>Warlow, Timothy</cp:lastModifiedBy>
  <cp:revision>38</cp:revision>
  <dcterms:created xsi:type="dcterms:W3CDTF">2022-11-22T13:56:34Z</dcterms:created>
  <dcterms:modified xsi:type="dcterms:W3CDTF">2023-05-17T15:24:53Z</dcterms:modified>
</cp:coreProperties>
</file>