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12801600" cy="9601200" type="A3"/>
  <p:notesSz cx="6797675" cy="9926638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82" y="-10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5516F-80E2-4CE1-8A4F-E8CC1E0AD7A1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5694E-B9B8-4184-BBE5-AD714B4584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6389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A3006-B53D-4ECC-A075-F5DCBACD2865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75EF0-8BE2-44C0-967E-51240D780D4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75EF0-8BE2-44C0-967E-51240D780D4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72A9-B6B1-4BBE-8B2E-8353A00A2BAF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C47-CBD5-43A6-8839-8787E5C6B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72A9-B6B1-4BBE-8B2E-8353A00A2BAF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C47-CBD5-43A6-8839-8787E5C6B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72A9-B6B1-4BBE-8B2E-8353A00A2BAF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C47-CBD5-43A6-8839-8787E5C6B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72A9-B6B1-4BBE-8B2E-8353A00A2BAF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C47-CBD5-43A6-8839-8787E5C6B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72A9-B6B1-4BBE-8B2E-8353A00A2BAF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C47-CBD5-43A6-8839-8787E5C6B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72A9-B6B1-4BBE-8B2E-8353A00A2BAF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C47-CBD5-43A6-8839-8787E5C6B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72A9-B6B1-4BBE-8B2E-8353A00A2BAF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C47-CBD5-43A6-8839-8787E5C6B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72A9-B6B1-4BBE-8B2E-8353A00A2BAF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C47-CBD5-43A6-8839-8787E5C6B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72A9-B6B1-4BBE-8B2E-8353A00A2BAF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C47-CBD5-43A6-8839-8787E5C6B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72A9-B6B1-4BBE-8B2E-8353A00A2BAF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C47-CBD5-43A6-8839-8787E5C6B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72A9-B6B1-4BBE-8B2E-8353A00A2BAF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C47-CBD5-43A6-8839-8787E5C6B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A72A9-B6B1-4BBE-8B2E-8353A00A2BAF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6C47-CBD5-43A6-8839-8787E5C6B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144015" y="7962607"/>
            <a:ext cx="3471423" cy="477837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How will you organise this  test of change?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9482" y="5284263"/>
            <a:ext cx="3535013" cy="375526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Review the results. What did you learn?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5936" y="4192758"/>
            <a:ext cx="3528560" cy="461145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Decide next course of action / change – repeating the cycle multiple times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519903" y="7087648"/>
            <a:ext cx="3536674" cy="259575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Use the back of this page to map your process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29497" y="1016350"/>
            <a:ext cx="4083998" cy="27113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84" tIns="32642" rIns="65284" bIns="32642" rtlCol="0" anchor="t"/>
          <a:lstStyle/>
          <a:p>
            <a:endParaRPr lang="en-GB" sz="1000" b="1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929497" y="690047"/>
            <a:ext cx="4083997" cy="31995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What is the problem &amp; why does it matter? 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929497" y="2599045"/>
            <a:ext cx="4088840" cy="4762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What data shows this is a real issue? </a:t>
            </a:r>
            <a:r>
              <a:rPr lang="en-GB" sz="1600" i="1" dirty="0" smtClean="0">
                <a:solidFill>
                  <a:schemeClr val="bg1"/>
                </a:solidFill>
              </a:rPr>
              <a:t>e.g. outcomes, audit, patient feedback</a:t>
            </a:r>
            <a:r>
              <a:rPr lang="en-GB" sz="1600" b="1" i="1" dirty="0" smtClean="0">
                <a:solidFill>
                  <a:schemeClr val="bg1"/>
                </a:solidFill>
              </a:rPr>
              <a:t> 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20480" y="1081670"/>
            <a:ext cx="705678" cy="6048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b="1" dirty="0" smtClean="0"/>
              <a:t>START HERE</a:t>
            </a:r>
            <a:endParaRPr lang="en-GB" sz="1300" b="1" dirty="0"/>
          </a:p>
        </p:txBody>
      </p:sp>
      <p:sp>
        <p:nvSpPr>
          <p:cNvPr id="43" name="Rectangle 42"/>
          <p:cNvSpPr/>
          <p:nvPr/>
        </p:nvSpPr>
        <p:spPr>
          <a:xfrm>
            <a:off x="8382660" y="6737000"/>
            <a:ext cx="4384578" cy="278951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84" tIns="32642" rIns="65284" bIns="32642" rtlCol="0" anchor="t"/>
          <a:lstStyle/>
          <a:p>
            <a:r>
              <a:rPr lang="en-GB" sz="1400" b="1" dirty="0" smtClean="0">
                <a:solidFill>
                  <a:schemeClr val="tx1"/>
                </a:solidFill>
                <a:cs typeface="Arial" pitchFamily="34" charset="0"/>
              </a:rPr>
              <a:t> The key steps in the process, and main issues are:</a:t>
            </a:r>
            <a:endParaRPr lang="en-GB" sz="14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en-GB" sz="14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en-GB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en-GB" sz="1400" b="1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en-GB" sz="1400" b="1" dirty="0" smtClean="0">
                <a:solidFill>
                  <a:schemeClr val="tx1"/>
                </a:solidFill>
                <a:cs typeface="Arial" pitchFamily="34" charset="0"/>
              </a:rPr>
              <a:t>Observations of the process in practice:</a:t>
            </a:r>
            <a:endParaRPr lang="en-GB" sz="14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en-GB" sz="14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en-GB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en-GB" sz="1400" b="1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en-GB" sz="1400" b="1" dirty="0" smtClean="0">
                <a:solidFill>
                  <a:schemeClr val="tx1"/>
                </a:solidFill>
                <a:cs typeface="Arial" pitchFamily="34" charset="0"/>
              </a:rPr>
              <a:t>Potential reasons this issue  is happening:</a:t>
            </a:r>
            <a:endParaRPr lang="en-GB" sz="14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en-GB" sz="1600" b="1" i="1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375886" y="6238079"/>
            <a:ext cx="4384578" cy="49892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What are the key steps in the process? What are the issues?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375885" y="4203638"/>
            <a:ext cx="4384577" cy="190647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84" tIns="32642" rIns="65284" bIns="32642" rtlCol="0" anchor="t"/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Leadership sponsor(s):</a:t>
            </a:r>
          </a:p>
          <a:p>
            <a:endParaRPr lang="en-GB" sz="1400" b="1" dirty="0" smtClean="0">
              <a:solidFill>
                <a:schemeClr val="tx1"/>
              </a:solidFill>
            </a:endParaRPr>
          </a:p>
          <a:p>
            <a:endParaRPr lang="en-GB" sz="1400" b="1" dirty="0" smtClean="0">
              <a:solidFill>
                <a:schemeClr val="tx1"/>
              </a:solidFill>
            </a:endParaRPr>
          </a:p>
          <a:p>
            <a:r>
              <a:rPr lang="en-GB" sz="1400" b="1" dirty="0" smtClean="0">
                <a:solidFill>
                  <a:schemeClr val="tx1"/>
                </a:solidFill>
              </a:rPr>
              <a:t>Key team members:</a:t>
            </a:r>
          </a:p>
          <a:p>
            <a:endParaRPr lang="en-GB" sz="1400" b="1" dirty="0" smtClean="0">
              <a:solidFill>
                <a:schemeClr val="tx1"/>
              </a:solidFill>
            </a:endParaRPr>
          </a:p>
          <a:p>
            <a:endParaRPr lang="en-GB" sz="1400" b="1" dirty="0" smtClean="0">
              <a:solidFill>
                <a:schemeClr val="tx1"/>
              </a:solidFill>
            </a:endParaRPr>
          </a:p>
          <a:p>
            <a:r>
              <a:rPr lang="en-GB" sz="1400" b="1" dirty="0" smtClean="0">
                <a:solidFill>
                  <a:schemeClr val="tx1"/>
                </a:solidFill>
              </a:rPr>
              <a:t>Key people to involve:</a:t>
            </a:r>
          </a:p>
          <a:p>
            <a:endParaRPr lang="en-GB" sz="1600" b="1" dirty="0" smtClean="0">
              <a:solidFill>
                <a:schemeClr val="tx1"/>
              </a:solidFill>
            </a:endParaRPr>
          </a:p>
          <a:p>
            <a:endParaRPr lang="en-GB" sz="1600" b="1" dirty="0" smtClean="0">
              <a:solidFill>
                <a:schemeClr val="tx1"/>
              </a:solidFill>
            </a:endParaRPr>
          </a:p>
          <a:p>
            <a:endParaRPr lang="en-GB" sz="1600" b="1" dirty="0" smtClean="0">
              <a:solidFill>
                <a:schemeClr val="tx1"/>
              </a:solidFill>
            </a:endParaRPr>
          </a:p>
          <a:p>
            <a:endParaRPr lang="en-GB" sz="1600" b="1" dirty="0" smtClean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75886" y="3861815"/>
            <a:ext cx="4377505" cy="32774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Who needs to be involved?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5400000">
            <a:off x="12078177" y="5853249"/>
            <a:ext cx="403245" cy="30243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5887" y="1016351"/>
            <a:ext cx="4377504" cy="276097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84" tIns="32642" rIns="65284" bIns="32642" rtlCol="0" anchor="t"/>
          <a:lstStyle/>
          <a:p>
            <a:r>
              <a:rPr lang="en-GB" sz="1400" b="1" i="1" dirty="0" smtClean="0">
                <a:solidFill>
                  <a:schemeClr val="tx1"/>
                </a:solidFill>
              </a:rPr>
              <a:t>We aim to improve </a:t>
            </a:r>
            <a:r>
              <a:rPr lang="en-GB" sz="1400" i="1" dirty="0" smtClean="0">
                <a:solidFill>
                  <a:schemeClr val="tx1"/>
                </a:solidFill>
              </a:rPr>
              <a:t>(name the process)</a:t>
            </a:r>
          </a:p>
          <a:p>
            <a:endParaRPr lang="en-GB" sz="1400" b="1" i="1" dirty="0" smtClean="0">
              <a:solidFill>
                <a:schemeClr val="tx1"/>
              </a:solidFill>
            </a:endParaRPr>
          </a:p>
          <a:p>
            <a:endParaRPr lang="en-GB" sz="1400" b="1" i="1" dirty="0" smtClean="0">
              <a:solidFill>
                <a:schemeClr val="tx1"/>
              </a:solidFill>
            </a:endParaRPr>
          </a:p>
          <a:p>
            <a:r>
              <a:rPr lang="en-GB" sz="1400" b="1" i="1" dirty="0" smtClean="0">
                <a:solidFill>
                  <a:schemeClr val="tx1"/>
                </a:solidFill>
              </a:rPr>
              <a:t>in </a:t>
            </a:r>
            <a:r>
              <a:rPr lang="en-GB" sz="1400" i="1" dirty="0" smtClean="0">
                <a:solidFill>
                  <a:schemeClr val="tx1"/>
                </a:solidFill>
              </a:rPr>
              <a:t>(location/service) </a:t>
            </a:r>
          </a:p>
          <a:p>
            <a:endParaRPr lang="en-GB" sz="1400" b="1" i="1" dirty="0" smtClean="0">
              <a:solidFill>
                <a:schemeClr val="tx1"/>
              </a:solidFill>
            </a:endParaRPr>
          </a:p>
          <a:p>
            <a:r>
              <a:rPr lang="en-GB" sz="1400" b="1" i="1" dirty="0" smtClean="0">
                <a:solidFill>
                  <a:schemeClr val="tx1"/>
                </a:solidFill>
              </a:rPr>
              <a:t>By working on the process we expect to improve: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(</a:t>
            </a:r>
            <a:r>
              <a:rPr lang="en-GB" sz="1400" dirty="0">
                <a:solidFill>
                  <a:schemeClr val="tx1"/>
                </a:solidFill>
              </a:rPr>
              <a:t>How good? By when</a:t>
            </a:r>
            <a:r>
              <a:rPr lang="en-GB" sz="1400" dirty="0" smtClean="0">
                <a:solidFill>
                  <a:schemeClr val="tx1"/>
                </a:solidFill>
              </a:rPr>
              <a:t>?)</a:t>
            </a:r>
            <a:endParaRPr lang="en-GB" sz="14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  <a:p>
            <a:r>
              <a:rPr lang="en-GB" sz="1400" b="1" dirty="0" smtClean="0">
                <a:solidFill>
                  <a:schemeClr val="tx1"/>
                </a:solidFill>
              </a:rPr>
              <a:t>The </a:t>
            </a:r>
            <a:r>
              <a:rPr lang="en-GB" sz="1400" b="1" dirty="0">
                <a:solidFill>
                  <a:schemeClr val="tx1"/>
                </a:solidFill>
              </a:rPr>
              <a:t>baseline/ current </a:t>
            </a:r>
            <a:r>
              <a:rPr lang="en-GB" sz="1400" b="1" dirty="0" smtClean="0">
                <a:solidFill>
                  <a:schemeClr val="tx1"/>
                </a:solidFill>
              </a:rPr>
              <a:t>performance is:</a:t>
            </a:r>
            <a:endParaRPr lang="en-GB" sz="1400" b="1" i="1" dirty="0">
              <a:solidFill>
                <a:schemeClr val="tx1"/>
              </a:solidFill>
            </a:endParaRPr>
          </a:p>
          <a:p>
            <a:endParaRPr lang="en-GB" sz="1400" b="1" i="1" dirty="0" smtClean="0">
              <a:solidFill>
                <a:schemeClr val="tx1"/>
              </a:solidFill>
            </a:endParaRPr>
          </a:p>
          <a:p>
            <a:r>
              <a:rPr lang="en-GB" sz="1400" b="1" i="1" dirty="0" smtClean="0">
                <a:solidFill>
                  <a:schemeClr val="tx1"/>
                </a:solidFill>
              </a:rPr>
              <a:t>It is important to work on this now because:</a:t>
            </a:r>
          </a:p>
          <a:p>
            <a:endParaRPr lang="en-GB" sz="1400" b="1" i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375888" y="690047"/>
            <a:ext cx="4384576" cy="36345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What are we trying to accomplish?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7871831" y="1197519"/>
            <a:ext cx="504056" cy="30243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3919302" y="6723918"/>
            <a:ext cx="4099037" cy="3859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84" tIns="32642" rIns="65284" bIns="32642" rtlCol="0" anchor="t"/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Our final goal agreed with stakeholders is: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911391" y="7109873"/>
            <a:ext cx="4106947" cy="111577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84" tIns="32642" rIns="65284" bIns="32642" rtlCol="0" anchor="t"/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We will continuously measure how  the process is performing by measuring:</a:t>
            </a:r>
          </a:p>
          <a:p>
            <a:endParaRPr lang="en-GB" sz="1400" b="1" dirty="0" smtClean="0">
              <a:solidFill>
                <a:schemeClr val="tx1"/>
              </a:solidFill>
            </a:endParaRPr>
          </a:p>
          <a:p>
            <a:r>
              <a:rPr lang="en-GB" sz="1400" b="1" dirty="0" smtClean="0">
                <a:solidFill>
                  <a:schemeClr val="tx1"/>
                </a:solidFill>
              </a:rPr>
              <a:t>The </a:t>
            </a:r>
            <a:r>
              <a:rPr lang="en-GB" sz="1400" b="1" dirty="0">
                <a:solidFill>
                  <a:schemeClr val="tx1"/>
                </a:solidFill>
              </a:rPr>
              <a:t>baseline/ current </a:t>
            </a:r>
            <a:r>
              <a:rPr lang="en-GB" sz="1400" b="1" dirty="0" smtClean="0">
                <a:solidFill>
                  <a:schemeClr val="tx1"/>
                </a:solidFill>
              </a:rPr>
              <a:t>performance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</a:rPr>
              <a:t> (run chart?):</a:t>
            </a:r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919302" y="8225648"/>
            <a:ext cx="4099035" cy="70576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84" tIns="32642" rIns="65284" bIns="32642" rtlCol="0" anchor="t"/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We will watch for potential unintended consequences by measuring: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919303" y="6238079"/>
            <a:ext cx="4099036" cy="49892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How will we know if we have made an improvement? 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10800000">
            <a:off x="8015847" y="6357501"/>
            <a:ext cx="504056" cy="30243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3911391" y="8932580"/>
            <a:ext cx="4102103" cy="59393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84" tIns="32642" rIns="65284" bIns="32642" rtlCol="0" anchor="t"/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We will you collect this data by: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44014" y="6243140"/>
            <a:ext cx="3471423" cy="43034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What change will you make?</a:t>
            </a:r>
            <a:endParaRPr lang="en-GB" sz="1600" b="1" i="1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44015" y="6661205"/>
            <a:ext cx="3471423" cy="130506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84" tIns="32642" rIns="65284" bIns="32642" rtlCol="0" anchor="t"/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The new process / way of working being tested is: 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44014" y="8432127"/>
            <a:ext cx="3471423" cy="108546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84" tIns="32642" rIns="65284" bIns="32642" rtlCol="0" anchor="t"/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Tasks needed to setup this test are: 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52128" y="7143006"/>
            <a:ext cx="3147460" cy="322241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Use the back of this page to map your new process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5400000">
            <a:off x="12078178" y="3528291"/>
            <a:ext cx="403245" cy="30243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65" name="Right Arrow 64"/>
          <p:cNvSpPr/>
          <p:nvPr/>
        </p:nvSpPr>
        <p:spPr>
          <a:xfrm rot="16200000">
            <a:off x="1389623" y="5760600"/>
            <a:ext cx="504056" cy="30243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66" name="Right Arrow 65"/>
          <p:cNvSpPr/>
          <p:nvPr/>
        </p:nvSpPr>
        <p:spPr>
          <a:xfrm rot="16200000">
            <a:off x="1389623" y="4827585"/>
            <a:ext cx="504056" cy="30243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38" name="Right Arrow 37"/>
          <p:cNvSpPr/>
          <p:nvPr/>
        </p:nvSpPr>
        <p:spPr>
          <a:xfrm rot="10800000">
            <a:off x="3551351" y="6336322"/>
            <a:ext cx="504056" cy="30243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842" y="1067832"/>
            <a:ext cx="3631493" cy="24230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/>
          <a:srcRect l="14563" t="74012" r="32563" b="14984"/>
          <a:stretch/>
        </p:blipFill>
        <p:spPr>
          <a:xfrm>
            <a:off x="3911391" y="3861815"/>
            <a:ext cx="4153082" cy="4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/>
          <a:srcRect l="14000" t="31991" r="74187" b="58004"/>
          <a:stretch/>
        </p:blipFill>
        <p:spPr>
          <a:xfrm>
            <a:off x="3951311" y="336104"/>
            <a:ext cx="564442" cy="2687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336104"/>
            <a:ext cx="35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Use this template to help plan your small local change using these steps:</a:t>
            </a:r>
            <a:endParaRPr lang="en-GB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print"/>
          <a:srcRect l="14000" t="31991" r="78125" b="59004"/>
          <a:stretch/>
        </p:blipFill>
        <p:spPr>
          <a:xfrm>
            <a:off x="153842" y="5939399"/>
            <a:ext cx="424948" cy="2731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 cstate="print"/>
          <a:srcRect l="14563" t="32992" r="70812" b="58004"/>
          <a:stretch/>
        </p:blipFill>
        <p:spPr>
          <a:xfrm>
            <a:off x="129482" y="4996365"/>
            <a:ext cx="695900" cy="2408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 cstate="print"/>
          <a:srcRect l="14563" t="32992" r="77000" b="58004"/>
          <a:stretch/>
        </p:blipFill>
        <p:spPr>
          <a:xfrm>
            <a:off x="153842" y="3908958"/>
            <a:ext cx="435301" cy="261181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4271431" y="4411745"/>
            <a:ext cx="3600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 smtClean="0"/>
              <a:t>one page plan </a:t>
            </a:r>
          </a:p>
          <a:p>
            <a:r>
              <a:rPr lang="en-GB" sz="1400" i="1" dirty="0" smtClean="0"/>
              <a:t>for  . . . . . . . . . . . . .</a:t>
            </a:r>
          </a:p>
          <a:p>
            <a:r>
              <a:rPr lang="en-GB" sz="3600" i="1" dirty="0" smtClean="0"/>
              <a:t> </a:t>
            </a:r>
            <a:endParaRPr lang="en-GB" sz="3600" i="1" dirty="0"/>
          </a:p>
        </p:txBody>
      </p:sp>
      <p:pic>
        <p:nvPicPr>
          <p:cNvPr id="49" name="Picture 48" descr="PIER logo March 2017.pn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41360" y="0"/>
            <a:ext cx="1360240" cy="6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310</Words>
  <Application>Microsoft Office PowerPoint</Application>
  <PresentationFormat>A3 Paper (297x420 mm)</PresentationFormat>
  <Paragraphs>60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Fountain, Clare</dc:creator>
  <cp:lastModifiedBy>Pryde, Kate</cp:lastModifiedBy>
  <cp:revision>52</cp:revision>
  <dcterms:created xsi:type="dcterms:W3CDTF">2017-12-21T11:26:11Z</dcterms:created>
  <dcterms:modified xsi:type="dcterms:W3CDTF">2018-05-16T10:59:16Z</dcterms:modified>
</cp:coreProperties>
</file>